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g" ContentType="video/unknown"/>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15"/>
  </p:notesMasterIdLst>
  <p:handoutMasterIdLst>
    <p:handoutMasterId r:id="rId16"/>
  </p:handoutMasterIdLst>
  <p:sldIdLst>
    <p:sldId id="313" r:id="rId2"/>
    <p:sldId id="397" r:id="rId3"/>
    <p:sldId id="400" r:id="rId4"/>
    <p:sldId id="378" r:id="rId5"/>
    <p:sldId id="330" r:id="rId6"/>
    <p:sldId id="361" r:id="rId7"/>
    <p:sldId id="395" r:id="rId8"/>
    <p:sldId id="401" r:id="rId9"/>
    <p:sldId id="385" r:id="rId10"/>
    <p:sldId id="402" r:id="rId11"/>
    <p:sldId id="399" r:id="rId12"/>
    <p:sldId id="398" r:id="rId13"/>
    <p:sldId id="382" r:id="rId14"/>
  </p:sldIdLst>
  <p:sldSz cx="9144000" cy="6858000" type="letter"/>
  <p:notesSz cx="7035800" cy="91948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1pPr>
    <a:lvl2pPr marL="457200"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2pPr>
    <a:lvl3pPr marL="914400"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3pPr>
    <a:lvl4pPr marL="1371600"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4pPr>
    <a:lvl5pPr marL="1828800" algn="l" rtl="0" eaLnBrk="0" fontAlgn="base" hangingPunct="0">
      <a:spcBef>
        <a:spcPct val="0"/>
      </a:spcBef>
      <a:spcAft>
        <a:spcPct val="0"/>
      </a:spcAft>
      <a:defRPr sz="2400" kern="1200">
        <a:solidFill>
          <a:schemeClr val="bg1"/>
        </a:solidFill>
        <a:latin typeface="Book Antiqua" charset="0"/>
        <a:ea typeface="ＭＳ Ｐゴシック" charset="-128"/>
        <a:cs typeface="+mn-cs"/>
      </a:defRPr>
    </a:lvl5pPr>
    <a:lvl6pPr marL="2286000" algn="l" defTabSz="914400" rtl="0" eaLnBrk="1" latinLnBrk="0" hangingPunct="1">
      <a:defRPr sz="2400" kern="1200">
        <a:solidFill>
          <a:schemeClr val="bg1"/>
        </a:solidFill>
        <a:latin typeface="Book Antiqua" charset="0"/>
        <a:ea typeface="ＭＳ Ｐゴシック" charset="-128"/>
        <a:cs typeface="+mn-cs"/>
      </a:defRPr>
    </a:lvl6pPr>
    <a:lvl7pPr marL="2743200" algn="l" defTabSz="914400" rtl="0" eaLnBrk="1" latinLnBrk="0" hangingPunct="1">
      <a:defRPr sz="2400" kern="1200">
        <a:solidFill>
          <a:schemeClr val="bg1"/>
        </a:solidFill>
        <a:latin typeface="Book Antiqua" charset="0"/>
        <a:ea typeface="ＭＳ Ｐゴシック" charset="-128"/>
        <a:cs typeface="+mn-cs"/>
      </a:defRPr>
    </a:lvl7pPr>
    <a:lvl8pPr marL="3200400" algn="l" defTabSz="914400" rtl="0" eaLnBrk="1" latinLnBrk="0" hangingPunct="1">
      <a:defRPr sz="2400" kern="1200">
        <a:solidFill>
          <a:schemeClr val="bg1"/>
        </a:solidFill>
        <a:latin typeface="Book Antiqua" charset="0"/>
        <a:ea typeface="ＭＳ Ｐゴシック" charset="-128"/>
        <a:cs typeface="+mn-cs"/>
      </a:defRPr>
    </a:lvl8pPr>
    <a:lvl9pPr marL="3657600" algn="l" defTabSz="914400" rtl="0" eaLnBrk="1" latinLnBrk="0" hangingPunct="1">
      <a:defRPr sz="2400" kern="1200">
        <a:solidFill>
          <a:schemeClr val="bg1"/>
        </a:solidFill>
        <a:latin typeface="Book Antiqua"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33"/>
    <a:srgbClr val="FFFFFF"/>
    <a:srgbClr val="003399"/>
    <a:srgbClr val="A2D2FC"/>
    <a:srgbClr val="000000"/>
    <a:srgbClr val="EF1F1D"/>
    <a:srgbClr val="49A7F9"/>
    <a:srgbClr val="7FC1FB"/>
    <a:srgbClr val="B7E2BF"/>
    <a:srgbClr val="262B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566" autoAdjust="0"/>
  </p:normalViewPr>
  <p:slideViewPr>
    <p:cSldViewPr snapToGrid="0">
      <p:cViewPr>
        <p:scale>
          <a:sx n="68" d="100"/>
          <a:sy n="68" d="100"/>
        </p:scale>
        <p:origin x="-8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6" d="100"/>
        <a:sy n="76" d="100"/>
      </p:scale>
      <p:origin x="0" y="0"/>
    </p:cViewPr>
  </p:sorterViewPr>
  <p:notesViewPr>
    <p:cSldViewPr snapToGrid="0">
      <p:cViewPr varScale="1">
        <p:scale>
          <a:sx n="61" d="100"/>
          <a:sy n="61" d="100"/>
        </p:scale>
        <p:origin x="-1680" y="-78"/>
      </p:cViewPr>
      <p:guideLst>
        <p:guide orient="horz" pos="2896"/>
        <p:guide pos="2216"/>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handoutMaster" Target="handoutMasters/handout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6074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8213" y="4367213"/>
            <a:ext cx="5159375" cy="4138612"/>
          </a:xfrm>
          <a:prstGeom prst="rect">
            <a:avLst/>
          </a:prstGeom>
          <a:noFill/>
          <a:ln w="12700">
            <a:noFill/>
            <a:miter lim="800000"/>
            <a:headEnd/>
            <a:tailEnd/>
          </a:ln>
          <a:effectLst/>
        </p:spPr>
        <p:txBody>
          <a:bodyPr vert="horz" wrap="square" lIns="91654" tIns="45023" rIns="91654" bIns="450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3" name="Rectangle 3"/>
          <p:cNvSpPr>
            <a:spLocks noGrp="1" noRot="1" noChangeAspect="1" noChangeArrowheads="1" noTextEdit="1"/>
          </p:cNvSpPr>
          <p:nvPr>
            <p:ph type="sldImg" idx="2"/>
          </p:nvPr>
        </p:nvSpPr>
        <p:spPr bwMode="auto">
          <a:xfrm>
            <a:off x="1228725" y="695325"/>
            <a:ext cx="4579938" cy="34353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192771475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pitchFamily="1" charset="-128"/>
      </a:defRPr>
    </a:lvl3pPr>
    <a:lvl4pPr marL="13716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pitchFamily="1" charset="-128"/>
      </a:defRPr>
    </a:lvl4pPr>
    <a:lvl5pPr marL="1828800" algn="l" rtl="0" eaLnBrk="0" fontAlgn="base" hangingPunct="0">
      <a:spcBef>
        <a:spcPct val="30000"/>
      </a:spcBef>
      <a:spcAft>
        <a:spcPct val="0"/>
      </a:spcAft>
      <a:defRPr sz="1200" kern="1200">
        <a:solidFill>
          <a:schemeClr val="tx1"/>
        </a:solidFill>
        <a:latin typeface="Times" charset="0"/>
        <a:ea typeface="ヒラギノ角ゴ Pro W3" charset="-128"/>
        <a:cs typeface="ヒラギノ角ゴ Pro W3" pitchFamily="1"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7036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p:cNvSpPr>
          <p:nvPr>
            <p:ph type="sldImg"/>
          </p:nvPr>
        </p:nvSpPr>
        <p:spPr>
          <a:solidFill>
            <a:srgbClr val="FFFFFF"/>
          </a:solidFill>
          <a:ln/>
        </p:spPr>
      </p:sp>
      <p:sp>
        <p:nvSpPr>
          <p:cNvPr id="51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charset="0"/>
                <a:ea typeface="ＭＳ Ｐゴシック" charset="-128"/>
                <a:cs typeface="ＭＳ Ｐゴシック" charset="-128"/>
              </a:rPr>
              <a:t>GPM establishes a new milestone for international cooperation in Earth science satellite observations. NASA and JAXA are launched the GPM Core Observatory that is designed to work with, and anchor, the constellation of satellites and ground systems from the partner agencies of Japan, Europe, India, as  well as U.S. agencies such as NOAA. It will seamlessly combine all the measurements into a single global precipitation data set every 3 hours.</a:t>
            </a:r>
            <a:r>
              <a:rPr lang="en-US" sz="1200" kern="1200" baseline="0" dirty="0" smtClean="0">
                <a:solidFill>
                  <a:schemeClr val="tx1"/>
                </a:solidFill>
                <a:effectLst/>
                <a:latin typeface="Times" charset="0"/>
                <a:ea typeface="ＭＳ Ｐゴシック" charset="-128"/>
                <a:cs typeface="ＭＳ Ｐゴシック" charset="-128"/>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Times" charset="0"/>
              <a:ea typeface="ＭＳ Ｐゴシック"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Times" charset="0"/>
                <a:ea typeface="ＭＳ Ｐゴシック" charset="-128"/>
                <a:cs typeface="ＭＳ Ｐゴシック" charset="0"/>
              </a:rPr>
              <a:t>Yellow for launched assets, white for to be launched assets.</a:t>
            </a:r>
            <a:endParaRPr lang="en-US" dirty="0">
              <a:latin typeface="Times"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body" idx="1"/>
          </p:nvPr>
        </p:nvSpPr>
        <p:spPr>
          <a:noFill/>
          <a:ln w="9525"/>
        </p:spPr>
        <p:txBody>
          <a:bodyPr/>
          <a:lstStyle/>
          <a:p>
            <a:pPr defTabSz="865664">
              <a:lnSpc>
                <a:spcPct val="90000"/>
              </a:lnSpc>
              <a:spcBef>
                <a:spcPct val="40000"/>
              </a:spcBef>
              <a:defRPr/>
            </a:pPr>
            <a:r>
              <a:rPr lang="en-US" sz="1100" dirty="0" smtClean="0">
                <a:latin typeface="Helvetica" pitchFamily="-108" charset="0"/>
                <a:ea typeface="ＭＳ Ｐゴシック" pitchFamily="34" charset="-128"/>
                <a:cs typeface="ＭＳ Ｐゴシック" pitchFamily="-108" charset="-128"/>
              </a:rPr>
              <a:t>These</a:t>
            </a:r>
            <a:r>
              <a:rPr lang="en-US" sz="1100" baseline="0" dirty="0" smtClean="0">
                <a:latin typeface="Helvetica" pitchFamily="-108" charset="0"/>
                <a:ea typeface="ＭＳ Ｐゴシック" pitchFamily="34" charset="-128"/>
                <a:cs typeface="ＭＳ Ｐゴシック" pitchFamily="-108" charset="-128"/>
              </a:rPr>
              <a:t> images were the first to be shown to the public during press events March 25</a:t>
            </a:r>
            <a:r>
              <a:rPr lang="en-US" sz="1100" baseline="30000" dirty="0" smtClean="0">
                <a:latin typeface="Helvetica" pitchFamily="-108" charset="0"/>
                <a:ea typeface="ＭＳ Ｐゴシック" pitchFamily="34" charset="-128"/>
                <a:cs typeface="ＭＳ Ｐゴシック" pitchFamily="-108" charset="-128"/>
              </a:rPr>
              <a:t>th</a:t>
            </a:r>
            <a:r>
              <a:rPr lang="en-US" sz="1100" baseline="0" dirty="0" smtClean="0">
                <a:latin typeface="Helvetica" pitchFamily="-108" charset="0"/>
                <a:ea typeface="ＭＳ Ｐゴシック" pitchFamily="34" charset="-128"/>
                <a:cs typeface="ＭＳ Ｐゴシック" pitchFamily="-108" charset="-128"/>
              </a:rPr>
              <a:t>, 2014.</a:t>
            </a:r>
          </a:p>
          <a:p>
            <a:pPr defTabSz="865664">
              <a:lnSpc>
                <a:spcPct val="90000"/>
              </a:lnSpc>
              <a:spcBef>
                <a:spcPct val="40000"/>
              </a:spcBef>
              <a:defRPr/>
            </a:pPr>
            <a:r>
              <a:rPr lang="en-US" sz="1100" baseline="0" dirty="0" smtClean="0">
                <a:latin typeface="Helvetica" pitchFamily="-108" charset="0"/>
                <a:ea typeface="ＭＳ Ｐゴシック" pitchFamily="34" charset="-128"/>
                <a:cs typeface="ＭＳ Ｐゴシック" pitchFamily="-108" charset="-128"/>
              </a:rPr>
              <a:t>TRMM would not have been able to observe this </a:t>
            </a:r>
            <a:r>
              <a:rPr lang="en-US" sz="1100" baseline="0" dirty="0" err="1" smtClean="0">
                <a:latin typeface="Helvetica" pitchFamily="-108" charset="0"/>
                <a:ea typeface="ＭＳ Ｐゴシック" pitchFamily="34" charset="-128"/>
                <a:cs typeface="ＭＳ Ｐゴシック" pitchFamily="-108" charset="-128"/>
              </a:rPr>
              <a:t>extratropical</a:t>
            </a:r>
            <a:r>
              <a:rPr lang="en-US" sz="1100" baseline="0" dirty="0" smtClean="0">
                <a:latin typeface="Helvetica" pitchFamily="-108" charset="0"/>
                <a:ea typeface="ＭＳ Ｐゴシック" pitchFamily="34" charset="-128"/>
                <a:cs typeface="ＭＳ Ｐゴシック" pitchFamily="-108" charset="-128"/>
              </a:rPr>
              <a:t> cyclone. (The storm was outside TRMM’s sampling area.)</a:t>
            </a:r>
          </a:p>
          <a:p>
            <a:pPr defTabSz="865664">
              <a:lnSpc>
                <a:spcPct val="90000"/>
              </a:lnSpc>
              <a:spcBef>
                <a:spcPct val="40000"/>
              </a:spcBef>
              <a:defRPr/>
            </a:pPr>
            <a:r>
              <a:rPr lang="en-US" sz="1100" baseline="0" dirty="0" smtClean="0">
                <a:latin typeface="Helvetica" pitchFamily="-108" charset="0"/>
                <a:ea typeface="ＭＳ Ｐゴシック" pitchFamily="34" charset="-128"/>
                <a:cs typeface="ＭＳ Ｐゴシック" pitchFamily="-108" charset="-128"/>
              </a:rPr>
              <a:t>Note the snow retrievals for GMI and the vertical structure shown in DPR.</a:t>
            </a:r>
          </a:p>
          <a:p>
            <a:pPr defTabSz="865664">
              <a:lnSpc>
                <a:spcPct val="90000"/>
              </a:lnSpc>
              <a:spcBef>
                <a:spcPct val="40000"/>
              </a:spcBef>
              <a:defRPr/>
            </a:pPr>
            <a:r>
              <a:rPr lang="en-US" sz="1100" baseline="0" dirty="0" smtClean="0">
                <a:latin typeface="Helvetica" pitchFamily="-108" charset="0"/>
                <a:ea typeface="ＭＳ Ｐゴシック" pitchFamily="34" charset="-128"/>
                <a:cs typeface="ＭＳ Ｐゴシック" pitchFamily="-108" charset="-128"/>
              </a:rPr>
              <a:t>GMI is like taking an x-ray through the clouds to see the snow and rain within.</a:t>
            </a:r>
          </a:p>
          <a:p>
            <a:pPr defTabSz="865664">
              <a:lnSpc>
                <a:spcPct val="90000"/>
              </a:lnSpc>
              <a:spcBef>
                <a:spcPct val="40000"/>
              </a:spcBef>
              <a:defRPr/>
            </a:pPr>
            <a:r>
              <a:rPr lang="en-US" sz="1100" baseline="0" dirty="0" smtClean="0">
                <a:latin typeface="Helvetica" pitchFamily="-108" charset="0"/>
                <a:ea typeface="ＭＳ Ｐゴシック" pitchFamily="34" charset="-128"/>
                <a:cs typeface="ＭＳ Ｐゴシック" pitchFamily="-108" charset="-128"/>
              </a:rPr>
              <a:t>DPR is like taking a CAT scan to see the 3D structure of snow and rain from the top of the cloud to the Earth’s surface.</a:t>
            </a:r>
          </a:p>
          <a:p>
            <a:pPr defTabSz="865664">
              <a:lnSpc>
                <a:spcPct val="90000"/>
              </a:lnSpc>
              <a:spcBef>
                <a:spcPct val="40000"/>
              </a:spcBef>
              <a:defRPr/>
            </a:pPr>
            <a:r>
              <a:rPr lang="en-US" sz="1100" baseline="0" dirty="0" smtClean="0">
                <a:latin typeface="Helvetica" pitchFamily="-108" charset="0"/>
                <a:ea typeface="ＭＳ Ｐゴシック" pitchFamily="34" charset="-128"/>
                <a:cs typeface="ＭＳ Ｐゴシック" pitchFamily="-108" charset="-128"/>
              </a:rPr>
              <a:t>Blue/greens to reds indicate light to heavy precipitation; lightest blue in GMI retrievals shows locations of falling snow.</a:t>
            </a:r>
            <a:endParaRPr lang="en-US" sz="1100" dirty="0">
              <a:latin typeface="Helvetica" pitchFamily="-108" charset="0"/>
              <a:ea typeface="ＭＳ Ｐゴシック" pitchFamily="34" charset="-128"/>
              <a:cs typeface="ＭＳ Ｐゴシック" pitchFamily="-108" charset="-128"/>
            </a:endParaRPr>
          </a:p>
          <a:p>
            <a:pPr marL="0" marR="0" indent="0" algn="l" defTabSz="865664" rtl="0" eaLnBrk="0" fontAlgn="base" latinLnBrk="0" hangingPunct="0">
              <a:lnSpc>
                <a:spcPct val="90000"/>
              </a:lnSpc>
              <a:spcBef>
                <a:spcPct val="40000"/>
              </a:spcBef>
              <a:spcAft>
                <a:spcPct val="0"/>
              </a:spcAft>
              <a:buClrTx/>
              <a:buSzTx/>
              <a:buFontTx/>
              <a:buNone/>
              <a:tabLst/>
              <a:defRPr/>
            </a:pPr>
            <a:r>
              <a:rPr lang="en-US" sz="1200" baseline="0" dirty="0" smtClean="0">
                <a:latin typeface="Helvetica" pitchFamily="-108" charset="0"/>
                <a:ea typeface="ＭＳ Ｐゴシック" pitchFamily="34" charset="-128"/>
                <a:cs typeface="ＭＳ Ｐゴシック" pitchFamily="-108" charset="-128"/>
              </a:rPr>
              <a:t>Need internet to get movies to work.</a:t>
            </a:r>
          </a:p>
          <a:p>
            <a:pPr defTabSz="865664">
              <a:lnSpc>
                <a:spcPct val="90000"/>
              </a:lnSpc>
              <a:spcBef>
                <a:spcPct val="40000"/>
              </a:spcBef>
              <a:defRPr/>
            </a:pPr>
            <a:endParaRPr lang="en-US" dirty="0" smtClean="0"/>
          </a:p>
          <a:p>
            <a:endParaRPr lang="en-US" sz="1100" dirty="0">
              <a:latin typeface="Helvetica" pitchFamily="-108" charset="0"/>
              <a:ea typeface="ＭＳ Ｐゴシック" pitchFamily="34" charset="-128"/>
              <a:cs typeface="ＭＳ Ｐゴシック" pitchFamily="-108" charset="-128"/>
            </a:endParaRPr>
          </a:p>
          <a:p>
            <a:pPr defTabSz="865664">
              <a:lnSpc>
                <a:spcPct val="90000"/>
              </a:lnSpc>
              <a:spcBef>
                <a:spcPct val="40000"/>
              </a:spcBef>
              <a:defRPr/>
            </a:pPr>
            <a:endParaRPr lang="en-US" sz="1100" dirty="0">
              <a:solidFill>
                <a:srgbClr val="000000"/>
              </a:solidFill>
            </a:endParaRPr>
          </a:p>
          <a:p>
            <a:endParaRPr lang="en-US" dirty="0" smtClean="0">
              <a:latin typeface="Helvetica" pitchFamily="-72" charset="0"/>
              <a:ea typeface="ＭＳ Ｐゴシック" pitchFamily="-72" charset="-128"/>
              <a:cs typeface="ＭＳ Ｐゴシック" pitchFamily="-72" charset="-128"/>
            </a:endParaRPr>
          </a:p>
        </p:txBody>
      </p:sp>
      <p:sp>
        <p:nvSpPr>
          <p:cNvPr id="16386" name="Rectangle 3"/>
          <p:cNvSpPr>
            <a:spLocks noGrp="1" noRot="1" noChangeAspect="1" noChangeArrowheads="1" noTextEdit="1"/>
          </p:cNvSpPr>
          <p:nvPr>
            <p:ph type="sldImg"/>
          </p:nvPr>
        </p:nvSpPr>
        <p:spPr>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body" idx="1"/>
          </p:nvPr>
        </p:nvSpPr>
        <p:spPr>
          <a:noFill/>
          <a:ln w="9525"/>
        </p:spPr>
        <p:txBody>
          <a:bodyPr/>
          <a:lstStyle/>
          <a:p>
            <a:pPr defTabSz="865664">
              <a:lnSpc>
                <a:spcPct val="90000"/>
              </a:lnSpc>
              <a:spcBef>
                <a:spcPct val="40000"/>
              </a:spcBef>
              <a:defRPr/>
            </a:pPr>
            <a:r>
              <a:rPr lang="en-US" sz="1100" dirty="0" smtClean="0">
                <a:latin typeface="Helvetica" pitchFamily="-108" charset="0"/>
                <a:ea typeface="ＭＳ Ｐゴシック" pitchFamily="34" charset="-128"/>
                <a:cs typeface="ＭＳ Ｐゴシック" pitchFamily="-108" charset="-128"/>
              </a:rPr>
              <a:t>This image shows the power of the new capabilities on GPM. Namely the </a:t>
            </a:r>
            <a:r>
              <a:rPr lang="en-US" sz="1100" dirty="0" err="1" smtClean="0">
                <a:latin typeface="Helvetica" pitchFamily="-108" charset="0"/>
                <a:ea typeface="ＭＳ Ｐゴシック" pitchFamily="34" charset="-128"/>
                <a:cs typeface="ＭＳ Ｐゴシック" pitchFamily="-108" charset="-128"/>
              </a:rPr>
              <a:t>Ka</a:t>
            </a:r>
            <a:r>
              <a:rPr lang="en-US" sz="1100" dirty="0" smtClean="0">
                <a:latin typeface="Helvetica" pitchFamily="-108" charset="0"/>
                <a:ea typeface="ＭＳ Ｐゴシック" pitchFamily="34" charset="-128"/>
                <a:cs typeface="ＭＳ Ｐゴシック" pitchFamily="-108" charset="-128"/>
              </a:rPr>
              <a:t> radar frequency</a:t>
            </a:r>
            <a:r>
              <a:rPr lang="en-US" sz="1100" baseline="0" dirty="0" smtClean="0">
                <a:latin typeface="Helvetica" pitchFamily="-108" charset="0"/>
                <a:ea typeface="ＭＳ Ｐゴシック" pitchFamily="34" charset="-128"/>
                <a:cs typeface="ＭＳ Ｐゴシック" pitchFamily="-108" charset="-128"/>
              </a:rPr>
              <a:t> that is able to reveal the 3D structures of ice and light precipitation (because of its lower minimum detectable reflectivity down to 12 </a:t>
            </a:r>
            <a:r>
              <a:rPr lang="en-US" sz="1100" baseline="0" dirty="0" err="1" smtClean="0">
                <a:latin typeface="Helvetica" pitchFamily="-108" charset="0"/>
                <a:ea typeface="ＭＳ Ｐゴシック" pitchFamily="34" charset="-128"/>
                <a:cs typeface="ＭＳ Ｐゴシック" pitchFamily="-108" charset="-128"/>
              </a:rPr>
              <a:t>dBZ</a:t>
            </a:r>
            <a:r>
              <a:rPr lang="en-US" sz="1100" baseline="0" dirty="0" smtClean="0">
                <a:latin typeface="Helvetica" pitchFamily="-108" charset="0"/>
                <a:ea typeface="ＭＳ Ｐゴシック" pitchFamily="34" charset="-128"/>
                <a:cs typeface="ＭＳ Ｐゴシック" pitchFamily="-108" charset="-128"/>
              </a:rPr>
              <a:t>). Note the yellow anvil region coming out of the edges of the cyclone hot tower at the 10 km altitude. The GMI also has 166 and 183 GHz channels (that TRMM did not have). These channels are also sensitive to light rain and ice. One can see the depression in brightness temperatures in 183 GHz where the anvil ice exists. Note that 89 and 37 GHZ are sensitive to only the most intense precipitation areas. Also that 37 GHz warms when liquid precipitation is present. These GMI brightness temperature relationships are as expected over oceans.</a:t>
            </a:r>
            <a:endParaRPr lang="en-US" sz="1100" dirty="0">
              <a:latin typeface="Helvetica" pitchFamily="-108" charset="0"/>
              <a:ea typeface="ＭＳ Ｐゴシック" pitchFamily="34" charset="-128"/>
              <a:cs typeface="ＭＳ Ｐゴシック" pitchFamily="-108" charset="-128"/>
            </a:endParaRPr>
          </a:p>
          <a:p>
            <a:pPr defTabSz="865664">
              <a:lnSpc>
                <a:spcPct val="90000"/>
              </a:lnSpc>
              <a:spcBef>
                <a:spcPct val="40000"/>
              </a:spcBef>
              <a:defRPr/>
            </a:pPr>
            <a:endParaRPr lang="en-US" dirty="0" smtClean="0"/>
          </a:p>
          <a:p>
            <a:endParaRPr lang="en-US" sz="1100" dirty="0">
              <a:latin typeface="Helvetica" pitchFamily="-108" charset="0"/>
              <a:ea typeface="ＭＳ Ｐゴシック" pitchFamily="34" charset="-128"/>
              <a:cs typeface="ＭＳ Ｐゴシック" pitchFamily="-108" charset="-128"/>
            </a:endParaRPr>
          </a:p>
          <a:p>
            <a:pPr defTabSz="865664">
              <a:lnSpc>
                <a:spcPct val="90000"/>
              </a:lnSpc>
              <a:spcBef>
                <a:spcPct val="40000"/>
              </a:spcBef>
              <a:defRPr/>
            </a:pPr>
            <a:endParaRPr lang="en-US" sz="1100" dirty="0">
              <a:solidFill>
                <a:srgbClr val="000000"/>
              </a:solidFill>
            </a:endParaRPr>
          </a:p>
          <a:p>
            <a:endParaRPr lang="en-US" dirty="0" smtClean="0">
              <a:latin typeface="Helvetica" pitchFamily="-72" charset="0"/>
              <a:ea typeface="ＭＳ Ｐゴシック" pitchFamily="-72" charset="-128"/>
              <a:cs typeface="ＭＳ Ｐゴシック" pitchFamily="-72" charset="-128"/>
            </a:endParaRPr>
          </a:p>
        </p:txBody>
      </p:sp>
      <p:sp>
        <p:nvSpPr>
          <p:cNvPr id="16386" name="Rectangle 3"/>
          <p:cNvSpPr>
            <a:spLocks noGrp="1" noRot="1" noChangeAspect="1" noChangeArrowheads="1" noTextEdit="1"/>
          </p:cNvSpPr>
          <p:nvPr>
            <p:ph type="sldImg"/>
          </p:nvPr>
        </p:nvSpPr>
        <p:spPr>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74756" name="Slide Number Placeholder 3"/>
          <p:cNvSpPr>
            <a:spLocks noGrp="1"/>
          </p:cNvSpPr>
          <p:nvPr>
            <p:ph type="sldNum" sz="quarter" idx="5"/>
          </p:nvPr>
        </p:nvSpPr>
        <p:spPr bwMode="auto">
          <a:xfrm>
            <a:off x="3984724" y="8733176"/>
            <a:ext cx="3049484" cy="460055"/>
          </a:xfrm>
          <a:prstGeom prst="rect">
            <a:avLst/>
          </a:prstGeom>
          <a:noFill/>
          <a:ln>
            <a:miter lim="800000"/>
            <a:headEnd/>
            <a:tailEnd/>
          </a:ln>
        </p:spPr>
        <p:txBody>
          <a:bodyPr/>
          <a:lstStyle/>
          <a:p>
            <a:fld id="{78EF1F70-CE37-C041-95BB-4F56F060B416}" type="slidenum">
              <a:rPr lang="en-US"/>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body" idx="1"/>
          </p:nvPr>
        </p:nvSpPr>
        <p:spPr>
          <a:noFill/>
          <a:ln w="9525"/>
        </p:spPr>
        <p:txBody>
          <a:bodyPr/>
          <a:lstStyle/>
          <a:p>
            <a:pPr defTabSz="865664">
              <a:lnSpc>
                <a:spcPct val="90000"/>
              </a:lnSpc>
              <a:spcBef>
                <a:spcPct val="40000"/>
              </a:spcBef>
              <a:defRPr/>
            </a:pPr>
            <a:r>
              <a:rPr lang="en-US" sz="1100" dirty="0" smtClean="0">
                <a:latin typeface="Helvetica" pitchFamily="-108" charset="0"/>
                <a:ea typeface="ＭＳ Ｐゴシック" pitchFamily="34" charset="-128"/>
                <a:cs typeface="ＭＳ Ｐゴシック" pitchFamily="-108" charset="-128"/>
              </a:rPr>
              <a:t>These</a:t>
            </a:r>
            <a:r>
              <a:rPr lang="en-US" sz="1100" baseline="0" dirty="0" smtClean="0">
                <a:latin typeface="Helvetica" pitchFamily="-108" charset="0"/>
                <a:ea typeface="ＭＳ Ｐゴシック" pitchFamily="34" charset="-128"/>
                <a:cs typeface="ＭＳ Ｐゴシック" pitchFamily="-108" charset="-128"/>
              </a:rPr>
              <a:t> images represent one of the first good cases of falling snow as observed by GMI. </a:t>
            </a:r>
          </a:p>
          <a:p>
            <a:pPr defTabSz="865664">
              <a:lnSpc>
                <a:spcPct val="90000"/>
              </a:lnSpc>
              <a:spcBef>
                <a:spcPct val="40000"/>
              </a:spcBef>
              <a:defRPr/>
            </a:pPr>
            <a:r>
              <a:rPr lang="en-US" sz="1100" baseline="0" dirty="0" smtClean="0">
                <a:latin typeface="Helvetica" pitchFamily="-108" charset="0"/>
                <a:ea typeface="ＭＳ Ｐゴシック" pitchFamily="34" charset="-128"/>
                <a:cs typeface="ＭＳ Ｐゴシック" pitchFamily="-108" charset="-128"/>
              </a:rPr>
              <a:t>The GMI retrieval (GPROF) is still undergoing validation and the NMQ ground data is not a perfect representation of the ground truth, however the rain and snow structures are similar as are the rates. Retrievals of mixed precipitation (melting snow or rain and snow together) still need additional efforts.</a:t>
            </a:r>
            <a:endParaRPr lang="en-US" sz="1100" dirty="0">
              <a:latin typeface="Helvetica" pitchFamily="-108" charset="0"/>
              <a:ea typeface="ＭＳ Ｐゴシック" pitchFamily="34" charset="-128"/>
              <a:cs typeface="ＭＳ Ｐゴシック" pitchFamily="-108" charset="-128"/>
            </a:endParaRPr>
          </a:p>
          <a:p>
            <a:pPr defTabSz="865664">
              <a:lnSpc>
                <a:spcPct val="90000"/>
              </a:lnSpc>
              <a:spcBef>
                <a:spcPct val="40000"/>
              </a:spcBef>
              <a:defRPr/>
            </a:pPr>
            <a:endParaRPr lang="en-US" dirty="0" smtClean="0"/>
          </a:p>
          <a:p>
            <a:endParaRPr lang="en-US" sz="1100" dirty="0">
              <a:latin typeface="Helvetica" pitchFamily="-108" charset="0"/>
              <a:ea typeface="ＭＳ Ｐゴシック" pitchFamily="34" charset="-128"/>
              <a:cs typeface="ＭＳ Ｐゴシック" pitchFamily="-108" charset="-128"/>
            </a:endParaRPr>
          </a:p>
          <a:p>
            <a:pPr defTabSz="865664">
              <a:lnSpc>
                <a:spcPct val="90000"/>
              </a:lnSpc>
              <a:spcBef>
                <a:spcPct val="40000"/>
              </a:spcBef>
              <a:defRPr/>
            </a:pPr>
            <a:endParaRPr lang="en-US" sz="1100" dirty="0">
              <a:solidFill>
                <a:srgbClr val="000000"/>
              </a:solidFill>
            </a:endParaRPr>
          </a:p>
          <a:p>
            <a:endParaRPr lang="en-US" dirty="0" smtClean="0">
              <a:latin typeface="Helvetica" pitchFamily="-72" charset="0"/>
              <a:ea typeface="ＭＳ Ｐゴシック" pitchFamily="-72" charset="-128"/>
              <a:cs typeface="ＭＳ Ｐゴシック" pitchFamily="-72" charset="-128"/>
            </a:endParaRPr>
          </a:p>
        </p:txBody>
      </p:sp>
      <p:sp>
        <p:nvSpPr>
          <p:cNvPr id="16386" name="Rectangle 3"/>
          <p:cNvSpPr>
            <a:spLocks noGrp="1" noRot="1" noChangeAspect="1" noChangeArrowheads="1" noTextEdit="1"/>
          </p:cNvSpPr>
          <p:nvPr>
            <p:ph type="sldImg"/>
          </p:nvPr>
        </p:nvSpPr>
        <p:spPr>
          <a:ln cap="fla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PI = Principal Investigator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t>Gail/Dalia</a:t>
            </a:r>
          </a:p>
        </p:txBody>
      </p:sp>
      <p:sp>
        <p:nvSpPr>
          <p:cNvPr id="74756" name="Slide Number Placeholder 3"/>
          <p:cNvSpPr>
            <a:spLocks noGrp="1"/>
          </p:cNvSpPr>
          <p:nvPr>
            <p:ph type="sldNum" sz="quarter" idx="5"/>
          </p:nvPr>
        </p:nvSpPr>
        <p:spPr bwMode="auto">
          <a:xfrm>
            <a:off x="3984724" y="8733176"/>
            <a:ext cx="3049484" cy="460055"/>
          </a:xfrm>
          <a:prstGeom prst="rect">
            <a:avLst/>
          </a:prstGeom>
          <a:noFill/>
          <a:ln>
            <a:miter lim="800000"/>
            <a:headEnd/>
            <a:tailEnd/>
          </a:ln>
        </p:spPr>
        <p:txBody>
          <a:bodyPr/>
          <a:lstStyle/>
          <a:p>
            <a:fld id="{78EF1F70-CE37-C041-95BB-4F56F060B416}" type="slidenum">
              <a:rPr lang="en-US"/>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P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effectLst/>
        </p:spPr>
        <p:txBody>
          <a:bodyPr anchor="t"/>
          <a:lstStyle>
            <a:lvl1pPr algn="l">
              <a:defRPr sz="2400" b="0" cap="none" baseline="0">
                <a:solidFill>
                  <a:srgbClr val="262B62"/>
                </a:solidFill>
                <a:effectLst/>
                <a:latin typeface="Arial"/>
                <a:cs typeface="Arial"/>
              </a:defRPr>
            </a:lvl1pPr>
          </a:lstStyle>
          <a:p>
            <a:r>
              <a:rPr lang="en-US" dirty="0" smtClean="0"/>
              <a:t>Click to edit Name, Position</a:t>
            </a:r>
            <a:endParaRPr lang="en-US" dirty="0"/>
          </a:p>
        </p:txBody>
      </p:sp>
      <p:sp>
        <p:nvSpPr>
          <p:cNvPr id="3" name="Text Placeholder 2"/>
          <p:cNvSpPr>
            <a:spLocks noGrp="1"/>
          </p:cNvSpPr>
          <p:nvPr>
            <p:ph type="body" idx="1" hasCustomPrompt="1"/>
          </p:nvPr>
        </p:nvSpPr>
        <p:spPr>
          <a:xfrm>
            <a:off x="722313" y="1881218"/>
            <a:ext cx="7772400" cy="1500187"/>
          </a:xfrm>
        </p:spPr>
        <p:txBody>
          <a:bodyPr anchor="b"/>
          <a:lstStyle>
            <a:lvl1pPr marL="0" indent="0">
              <a:buNone/>
              <a:defRPr sz="3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Title of Presentation</a:t>
            </a:r>
          </a:p>
        </p:txBody>
      </p:sp>
    </p:spTree>
  </p:cSld>
  <p:clrMapOvr>
    <a:masterClrMapping/>
  </p:clrMapOvr>
  <p:transition xmlns:p14="http://schemas.microsoft.com/office/powerpoint/2010/main" spd="med"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729627"/>
      </p:ext>
    </p:extLst>
  </p:cSld>
  <p:clrMapOvr>
    <a:masterClrMapping/>
  </p:clrMapOvr>
  <p:transition xmlns:p14="http://schemas.microsoft.com/office/powerpoint/2010/main" spd="med"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5458CCC-8A0F-4644-B083-045460C296F1}" type="datetimeFigureOut">
              <a:rPr lang="en-US" smtClean="0"/>
              <a:t>1/21/15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A353510-BDED-2446-BBC6-F5C1A9FC6D86}" type="slidenum">
              <a:rPr lang="en-US" smtClean="0"/>
              <a:t>‹#›</a:t>
            </a:fld>
            <a:endParaRPr lang="en-US"/>
          </a:p>
        </p:txBody>
      </p:sp>
    </p:spTree>
    <p:extLst>
      <p:ext uri="{BB962C8B-B14F-4D97-AF65-F5344CB8AC3E}">
        <p14:creationId xmlns:p14="http://schemas.microsoft.com/office/powerpoint/2010/main" val="254214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22313" y="1881218"/>
            <a:ext cx="7772400" cy="1500187"/>
          </a:xfrm>
        </p:spPr>
        <p:txBody>
          <a:bodyPr anchor="b"/>
          <a:lstStyle>
            <a:lvl1pPr marL="0" indent="0">
              <a:buNone/>
              <a:defRPr sz="32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Backup</a:t>
            </a:r>
          </a:p>
        </p:txBody>
      </p:sp>
    </p:spTree>
    <p:extLst>
      <p:ext uri="{BB962C8B-B14F-4D97-AF65-F5344CB8AC3E}">
        <p14:creationId xmlns:p14="http://schemas.microsoft.com/office/powerpoint/2010/main" val="4128959922"/>
      </p:ext>
    </p:extLst>
  </p:cSld>
  <p:clrMapOvr>
    <a:masterClrMapping/>
  </p:clrMapOvr>
  <p:transition xmlns:p14="http://schemas.microsoft.com/office/powerpoint/2010/main" spd="med"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effectLst/>
        </p:spPr>
        <p:txBody>
          <a:bodyPr/>
          <a:lstStyle/>
          <a:p>
            <a:r>
              <a:rPr lang="en-US" dirty="0" smtClean="0"/>
              <a:t>Click to edit title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p:nvPr>
        </p:nvSpPr>
        <p:spPr>
          <a:xfrm>
            <a:off x="573088" y="812800"/>
            <a:ext cx="4103687" cy="565308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29175" y="812800"/>
            <a:ext cx="4103688" cy="565308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070" y="164202"/>
            <a:ext cx="7648713" cy="443188"/>
          </a:xfrm>
        </p:spPr>
        <p:txBody>
          <a:bodyPr/>
          <a:lstStyle>
            <a:lvl1pPr>
              <a:defRPr/>
            </a:lvl1pPr>
          </a:lstStyle>
          <a:p>
            <a:r>
              <a:rPr lang="en-US" dirty="0" smtClean="0"/>
              <a:t>Click to edit title</a:t>
            </a:r>
            <a:endParaRPr lang="en-US" dirty="0"/>
          </a:p>
        </p:txBody>
      </p:sp>
      <p:sp>
        <p:nvSpPr>
          <p:cNvPr id="3" name="Text Placeholder 2"/>
          <p:cNvSpPr>
            <a:spLocks noGrp="1"/>
          </p:cNvSpPr>
          <p:nvPr>
            <p:ph type="body" idx="1"/>
          </p:nvPr>
        </p:nvSpPr>
        <p:spPr>
          <a:xfrm>
            <a:off x="457200" y="795200"/>
            <a:ext cx="4040188"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512957"/>
            <a:ext cx="4040188" cy="4613206"/>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795200"/>
            <a:ext cx="4041775" cy="639762"/>
          </a:xfrm>
        </p:spPr>
        <p:txBody>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512957"/>
            <a:ext cx="4041775" cy="4613206"/>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xmlns:p14="http://schemas.microsoft.com/office/powerpoint/2010/main" spd="med"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Tree>
  </p:cSld>
  <p:clrMapOvr>
    <a:masterClrMapping/>
  </p:clrMapOvr>
  <p:transition xmlns:p14="http://schemas.microsoft.com/office/powerpoint/2010/main" spd="med"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62000"/>
            <a:ext cx="3008313" cy="673100"/>
          </a:xfrm>
          <a:effectLst/>
        </p:spPr>
        <p:txBody>
          <a:bodyPr anchor="b"/>
          <a:lstStyle>
            <a:lvl1pPr algn="l">
              <a:defRPr sz="2000" b="1">
                <a:solidFill>
                  <a:srgbClr val="262B62"/>
                </a:solidFill>
              </a:defRPr>
            </a:lvl1pPr>
          </a:lstStyle>
          <a:p>
            <a:r>
              <a:rPr lang="en-US" dirty="0" smtClean="0"/>
              <a:t>Click to edit Title</a:t>
            </a:r>
            <a:endParaRPr lang="en-US" dirty="0"/>
          </a:p>
        </p:txBody>
      </p:sp>
      <p:sp>
        <p:nvSpPr>
          <p:cNvPr id="3" name="Content Placeholder 2"/>
          <p:cNvSpPr>
            <a:spLocks noGrp="1"/>
          </p:cNvSpPr>
          <p:nvPr>
            <p:ph idx="1" hasCustomPrompt="1"/>
          </p:nvPr>
        </p:nvSpPr>
        <p:spPr>
          <a:xfrm>
            <a:off x="3575050" y="1435652"/>
            <a:ext cx="5111750" cy="4690511"/>
          </a:xfrm>
        </p:spPr>
        <p:txBody>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Tree>
  </p:cSld>
  <p:clrMapOvr>
    <a:masterClrMapping/>
  </p:clrMapOvr>
  <p:transition xmlns:p14="http://schemas.microsoft.com/office/powerpoint/2010/main" spd="med"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effectLst/>
        </p:spPr>
        <p:txBody>
          <a:bodyPr anchor="b"/>
          <a:lstStyle>
            <a:lvl1pPr algn="l">
              <a:defRPr sz="2000" b="1">
                <a:solidFill>
                  <a:srgbClr val="000000"/>
                </a:solidFill>
              </a:defRPr>
            </a:lvl1pPr>
          </a:lstStyle>
          <a:p>
            <a:r>
              <a:rPr lang="en-US" dirty="0" smtClean="0"/>
              <a:t>Click to edit title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text</a:t>
            </a:r>
          </a:p>
        </p:txBody>
      </p:sp>
    </p:spTree>
  </p:cSld>
  <p:clrMapOvr>
    <a:masterClrMapping/>
  </p:clrMapOvr>
  <p:transition xmlns:p14="http://schemas.microsoft.com/office/powerpoint/2010/main" spd="med" advClick="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7" descr="GPM PPT Fmt2011.png"/>
          <p:cNvPicPr>
            <a:picLocks noChangeAspect="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rgbClr val="0000FF"/>
          </a:solidFill>
          <a:ln w="9525">
            <a:solidFill>
              <a:srgbClr val="FFFF00"/>
            </a:solidFill>
            <a:miter lim="800000"/>
            <a:headEnd/>
            <a:tailEnd/>
          </a:ln>
        </p:spPr>
      </p:pic>
      <p:sp>
        <p:nvSpPr>
          <p:cNvPr id="1027" name="Rectangle 16"/>
          <p:cNvSpPr>
            <a:spLocks noGrp="1" noChangeArrowheads="1"/>
          </p:cNvSpPr>
          <p:nvPr>
            <p:ph type="body" idx="1"/>
          </p:nvPr>
        </p:nvSpPr>
        <p:spPr bwMode="auto">
          <a:xfrm>
            <a:off x="573088" y="812800"/>
            <a:ext cx="8359775" cy="5653088"/>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21"/>
          <p:cNvSpPr>
            <a:spLocks noGrp="1" noChangeArrowheads="1"/>
          </p:cNvSpPr>
          <p:nvPr>
            <p:ph type="title"/>
          </p:nvPr>
        </p:nvSpPr>
        <p:spPr bwMode="auto">
          <a:xfrm>
            <a:off x="1133475" y="100013"/>
            <a:ext cx="6905625" cy="5619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Title</a:t>
            </a:r>
          </a:p>
        </p:txBody>
      </p:sp>
      <p:sp>
        <p:nvSpPr>
          <p:cNvPr id="9" name="TextBox 8"/>
          <p:cNvSpPr txBox="1"/>
          <p:nvPr userDrawn="1"/>
        </p:nvSpPr>
        <p:spPr>
          <a:xfrm>
            <a:off x="8482013" y="6515100"/>
            <a:ext cx="474662" cy="246063"/>
          </a:xfrm>
          <a:prstGeom prst="rect">
            <a:avLst/>
          </a:prstGeom>
          <a:noFill/>
        </p:spPr>
        <p:txBody>
          <a:bodyPr>
            <a:spAutoFit/>
          </a:bodyPr>
          <a:lstStyle/>
          <a:p>
            <a:pPr algn="r">
              <a:defRPr/>
            </a:pPr>
            <a:fld id="{15862533-6045-4344-9122-B8E80F1A65F2}" type="slidenum">
              <a:rPr lang="en-US" sz="1000">
                <a:latin typeface="Arial" charset="0"/>
                <a:cs typeface="Arial" charset="0"/>
              </a:rPr>
              <a:pPr algn="r">
                <a:defRPr/>
              </a:pPr>
              <a:t>‹#›</a:t>
            </a:fld>
            <a:endParaRPr lang="en-US" sz="1000">
              <a:latin typeface="Arial" charset="0"/>
              <a:cs typeface="Arial" charset="0"/>
            </a:endParaRPr>
          </a:p>
        </p:txBody>
      </p:sp>
      <p:pic>
        <p:nvPicPr>
          <p:cNvPr id="1030" name="Picture 55"/>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8372475" y="87313"/>
            <a:ext cx="638175" cy="542925"/>
          </a:xfrm>
          <a:prstGeom prst="rect">
            <a:avLst/>
          </a:prstGeom>
          <a:noFill/>
          <a:ln w="9525">
            <a:noFill/>
            <a:miter lim="800000"/>
            <a:headEnd/>
            <a:tailEnd/>
          </a:ln>
        </p:spPr>
      </p:pic>
      <p:sp>
        <p:nvSpPr>
          <p:cNvPr id="8" name="Rectangle 7"/>
          <p:cNvSpPr/>
          <p:nvPr userDrawn="1"/>
        </p:nvSpPr>
        <p:spPr>
          <a:xfrm>
            <a:off x="411148" y="6492347"/>
            <a:ext cx="4572000" cy="246221"/>
          </a:xfrm>
          <a:prstGeom prst="rect">
            <a:avLst/>
          </a:prstGeom>
        </p:spPr>
        <p:txBody>
          <a:bodyPr>
            <a:spAutoFit/>
          </a:bodyPr>
          <a:lstStyle/>
          <a:p>
            <a:pPr algn="l"/>
            <a:r>
              <a:rPr lang="en-US" sz="1000" i="1" kern="1200" baseline="0" dirty="0" smtClean="0">
                <a:solidFill>
                  <a:schemeClr val="bg1"/>
                </a:solidFill>
                <a:effectLst/>
                <a:latin typeface="Arial"/>
                <a:ea typeface="ＭＳ Ｐゴシック" charset="-128"/>
                <a:cs typeface="Arial"/>
              </a:rPr>
              <a:t>OLYMPEX </a:t>
            </a:r>
            <a:r>
              <a:rPr lang="en-US" sz="1000" i="1" kern="1200" baseline="0" dirty="0" err="1" smtClean="0">
                <a:solidFill>
                  <a:schemeClr val="bg1"/>
                </a:solidFill>
                <a:effectLst/>
                <a:latin typeface="Arial"/>
                <a:ea typeface="ＭＳ Ｐゴシック" charset="-128"/>
                <a:cs typeface="Arial"/>
              </a:rPr>
              <a:t>Mtg</a:t>
            </a:r>
            <a:r>
              <a:rPr lang="en-US" sz="1000" i="1" kern="1200" baseline="0" dirty="0" smtClean="0">
                <a:solidFill>
                  <a:schemeClr val="bg1"/>
                </a:solidFill>
                <a:effectLst/>
                <a:latin typeface="Arial"/>
                <a:ea typeface="ＭＳ Ｐゴシック" charset="-128"/>
                <a:cs typeface="Arial"/>
              </a:rPr>
              <a:t>, Seattle, WA 21 Jan  2015</a:t>
            </a:r>
            <a:endParaRPr lang="en-US" sz="1000" i="1" kern="1200" dirty="0" smtClean="0">
              <a:solidFill>
                <a:schemeClr val="bg1"/>
              </a:solidFill>
              <a:effectLst/>
              <a:latin typeface="Arial"/>
              <a:ea typeface="ＭＳ Ｐゴシック" charset="-128"/>
              <a:cs typeface="Arial"/>
            </a:endParaRPr>
          </a:p>
        </p:txBody>
      </p:sp>
      <p:sp>
        <p:nvSpPr>
          <p:cNvPr id="12" name="Rectangle 11"/>
          <p:cNvSpPr/>
          <p:nvPr userDrawn="1"/>
        </p:nvSpPr>
        <p:spPr>
          <a:xfrm>
            <a:off x="8282971" y="6512271"/>
            <a:ext cx="514087" cy="246221"/>
          </a:xfrm>
          <a:prstGeom prst="rect">
            <a:avLst/>
          </a:prstGeom>
        </p:spPr>
        <p:txBody>
          <a:bodyPr wrap="none">
            <a:spAutoFit/>
          </a:bodyPr>
          <a:lstStyle/>
          <a:p>
            <a:r>
              <a:rPr lang="en-US" sz="1000" i="1" dirty="0" smtClean="0">
                <a:effectLst/>
                <a:latin typeface="Arial"/>
                <a:cs typeface="Arial"/>
              </a:rPr>
              <a:t>Page</a:t>
            </a:r>
            <a:endParaRPr lang="en-US" sz="1000" i="1" dirty="0">
              <a:latin typeface="Arial"/>
              <a:cs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7" r:id="rId2"/>
    <p:sldLayoutId id="2147483650" r:id="rId3"/>
    <p:sldLayoutId id="2147483651" r:id="rId4"/>
    <p:sldLayoutId id="2147483652" r:id="rId5"/>
    <p:sldLayoutId id="2147483653" r:id="rId6"/>
    <p:sldLayoutId id="2147483654" r:id="rId7"/>
    <p:sldLayoutId id="2147483655" r:id="rId8"/>
    <p:sldLayoutId id="2147483656" r:id="rId9"/>
    <p:sldLayoutId id="2147483658" r:id="rId10"/>
    <p:sldLayoutId id="2147483659" r:id="rId11"/>
  </p:sldLayoutIdLst>
  <p:transition xmlns:p14="http://schemas.microsoft.com/office/powerpoint/2010/main" spd="med" advClick="0"/>
  <p:timing>
    <p:tnLst>
      <p:par>
        <p:cTn xmlns:p14="http://schemas.microsoft.com/office/powerpoint/2010/main" id="1" dur="indefinite" restart="never" nodeType="tmRoot"/>
      </p:par>
    </p:tnLst>
  </p:timing>
  <p:hf hdr="0" ftr="0" dt="0"/>
  <p:txStyles>
    <p:titleStyle>
      <a:lvl1pPr algn="r" rtl="0" eaLnBrk="0" fontAlgn="base" hangingPunct="0">
        <a:lnSpc>
          <a:spcPct val="85000"/>
        </a:lnSpc>
        <a:spcBef>
          <a:spcPct val="0"/>
        </a:spcBef>
        <a:spcAft>
          <a:spcPct val="0"/>
        </a:spcAft>
        <a:defRPr sz="2400" b="1">
          <a:solidFill>
            <a:srgbClr val="FFFFFF"/>
          </a:solidFill>
          <a:latin typeface="Arial Bold"/>
          <a:ea typeface="ＭＳ Ｐゴシック" charset="-128"/>
          <a:cs typeface="Arial Bold"/>
        </a:defRPr>
      </a:lvl1pPr>
      <a:lvl2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2pPr>
      <a:lvl3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3pPr>
      <a:lvl4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4pPr>
      <a:lvl5pPr algn="r" rtl="0" eaLnBrk="0" fontAlgn="base" hangingPunct="0">
        <a:lnSpc>
          <a:spcPct val="85000"/>
        </a:lnSpc>
        <a:spcBef>
          <a:spcPct val="0"/>
        </a:spcBef>
        <a:spcAft>
          <a:spcPct val="0"/>
        </a:spcAft>
        <a:defRPr sz="2400" b="1">
          <a:solidFill>
            <a:srgbClr val="FFFFFF"/>
          </a:solidFill>
          <a:latin typeface="Arial Bold" charset="0"/>
          <a:ea typeface="ＭＳ Ｐゴシック" charset="-128"/>
          <a:cs typeface="Arial Bold" pitchFamily="1" charset="0"/>
        </a:defRPr>
      </a:lvl5pPr>
      <a:lvl6pPr marL="457200" algn="r" rtl="0" eaLnBrk="0" fontAlgn="base" hangingPunct="0">
        <a:lnSpc>
          <a:spcPct val="85000"/>
        </a:lnSpc>
        <a:spcBef>
          <a:spcPct val="0"/>
        </a:spcBef>
        <a:spcAft>
          <a:spcPct val="0"/>
        </a:spcAft>
        <a:defRPr sz="2700" b="1">
          <a:solidFill>
            <a:srgbClr val="FFFFFF"/>
          </a:solidFill>
          <a:latin typeface="Book Antiqua" charset="0"/>
        </a:defRPr>
      </a:lvl6pPr>
      <a:lvl7pPr marL="914400" algn="r" rtl="0" eaLnBrk="0" fontAlgn="base" hangingPunct="0">
        <a:lnSpc>
          <a:spcPct val="85000"/>
        </a:lnSpc>
        <a:spcBef>
          <a:spcPct val="0"/>
        </a:spcBef>
        <a:spcAft>
          <a:spcPct val="0"/>
        </a:spcAft>
        <a:defRPr sz="2700" b="1">
          <a:solidFill>
            <a:srgbClr val="FFFFFF"/>
          </a:solidFill>
          <a:latin typeface="Book Antiqua" charset="0"/>
        </a:defRPr>
      </a:lvl7pPr>
      <a:lvl8pPr marL="1371600" algn="r" rtl="0" eaLnBrk="0" fontAlgn="base" hangingPunct="0">
        <a:lnSpc>
          <a:spcPct val="85000"/>
        </a:lnSpc>
        <a:spcBef>
          <a:spcPct val="0"/>
        </a:spcBef>
        <a:spcAft>
          <a:spcPct val="0"/>
        </a:spcAft>
        <a:defRPr sz="2700" b="1">
          <a:solidFill>
            <a:srgbClr val="FFFFFF"/>
          </a:solidFill>
          <a:latin typeface="Book Antiqua" charset="0"/>
        </a:defRPr>
      </a:lvl8pPr>
      <a:lvl9pPr marL="1828800" algn="r" rtl="0" eaLnBrk="0" fontAlgn="base" hangingPunct="0">
        <a:lnSpc>
          <a:spcPct val="85000"/>
        </a:lnSpc>
        <a:spcBef>
          <a:spcPct val="0"/>
        </a:spcBef>
        <a:spcAft>
          <a:spcPct val="0"/>
        </a:spcAft>
        <a:defRPr sz="2700" b="1">
          <a:solidFill>
            <a:srgbClr val="FFFFFF"/>
          </a:solidFill>
          <a:latin typeface="Book Antiqua" charset="0"/>
        </a:defRPr>
      </a:lvl9pPr>
    </p:titleStyle>
    <p:bodyStyle>
      <a:lvl1pPr marL="174625" indent="-174625"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1pPr>
      <a:lvl2pPr marL="511175" indent="-2222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2pPr>
      <a:lvl3pPr marL="796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3pPr>
      <a:lvl4pPr marL="1146175" indent="-2349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4pPr>
      <a:lvl5pPr marL="1431925" indent="-171450" algn="l" rtl="0" eaLnBrk="0" fontAlgn="base" hangingPunct="0">
        <a:lnSpc>
          <a:spcPct val="85000"/>
        </a:lnSpc>
        <a:spcBef>
          <a:spcPct val="35000"/>
        </a:spcBef>
        <a:spcAft>
          <a:spcPct val="0"/>
        </a:spcAft>
        <a:buClr>
          <a:srgbClr val="003399"/>
        </a:buClr>
        <a:buSzPct val="100000"/>
        <a:buChar char="•"/>
        <a:defRPr sz="1600">
          <a:solidFill>
            <a:schemeClr val="bg1"/>
          </a:solidFill>
          <a:latin typeface="Arial"/>
          <a:ea typeface="ＭＳ Ｐゴシック" charset="-128"/>
          <a:cs typeface="Arial"/>
        </a:defRPr>
      </a:lvl5pPr>
      <a:lvl6pPr marL="18891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6pPr>
      <a:lvl7pPr marL="23463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7pPr>
      <a:lvl8pPr marL="28035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8pPr>
      <a:lvl9pPr marL="3260725" indent="-171450" algn="l" rtl="0" eaLnBrk="0" fontAlgn="base" hangingPunct="0">
        <a:lnSpc>
          <a:spcPct val="85000"/>
        </a:lnSpc>
        <a:spcBef>
          <a:spcPct val="35000"/>
        </a:spcBef>
        <a:spcAft>
          <a:spcPct val="0"/>
        </a:spcAft>
        <a:buClr>
          <a:schemeClr val="hlink"/>
        </a:buClr>
        <a:buSzPct val="100000"/>
        <a:buChar char="•"/>
        <a:defRPr b="1">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hyperlink" Target="http://www.nasa.gov/gpm" TargetMode="Externa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1.xml"/><Relationship Id="rId2"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hyperlink" Target="http://gpm.nasa.gov/" TargetMode="External"/><Relationship Id="rId4" Type="http://schemas.openxmlformats.org/officeDocument/2006/relationships/hyperlink" Target="http://www.nasa.gov/gpm" TargetMode="External"/><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hyperlink" Target="http://www.nasa.gov/gpm" TargetMode="External"/><Relationship Id="rId4" Type="http://schemas.openxmlformats.org/officeDocument/2006/relationships/image" Target="../media/image11.png"/><Relationship Id="rId5" Type="http://schemas.openxmlformats.org/officeDocument/2006/relationships/image" Target="../media/image12.jpeg"/><Relationship Id="rId6" Type="http://schemas.openxmlformats.org/officeDocument/2006/relationships/image" Target="../media/image13.png"/><Relationship Id="rId7" Type="http://schemas.openxmlformats.org/officeDocument/2006/relationships/image" Target="../media/image14.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package" Target="../embeddings/Microsoft_Word_Document1.docx"/><Relationship Id="rId5" Type="http://schemas.openxmlformats.org/officeDocument/2006/relationships/image" Target="../media/image17.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8.png"/><Relationship Id="rId1" Type="http://schemas.microsoft.com/office/2007/relationships/media" Target="../media/media1.mpg"/><Relationship Id="rId2" Type="http://schemas.openxmlformats.org/officeDocument/2006/relationships/video" Target="../media/media1.m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Picture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0" y="0"/>
            <a:ext cx="9131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1346557" y="210693"/>
            <a:ext cx="6929844" cy="1470025"/>
          </a:xfrm>
          <a:prstGeom prst="rect">
            <a:avLst/>
          </a:prstGeom>
        </p:spPr>
        <p:txBody>
          <a:bodyPr/>
          <a:lstStyle>
            <a:lvl1pPr algn="ctr" rtl="0" eaLnBrk="0" fontAlgn="base" hangingPunct="0">
              <a:lnSpc>
                <a:spcPct val="85000"/>
              </a:lnSpc>
              <a:spcBef>
                <a:spcPct val="0"/>
              </a:spcBef>
              <a:spcAft>
                <a:spcPct val="0"/>
              </a:spcAft>
              <a:defRPr sz="3600" i="1">
                <a:solidFill>
                  <a:srgbClr val="FFFFFF"/>
                </a:solidFill>
                <a:latin typeface="+mj-lt"/>
                <a:ea typeface="ＭＳ Ｐゴシック" pitchFamily="-112" charset="-128"/>
                <a:cs typeface="ＭＳ Ｐゴシック" pitchFamily="-112" charset="-128"/>
              </a:defRPr>
            </a:lvl1pPr>
            <a:lvl2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2pPr>
            <a:lvl3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3pPr>
            <a:lvl4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4pPr>
            <a:lvl5pPr algn="ctr" rtl="0" eaLnBrk="0" fontAlgn="base" hangingPunct="0">
              <a:lnSpc>
                <a:spcPct val="85000"/>
              </a:lnSpc>
              <a:spcBef>
                <a:spcPct val="0"/>
              </a:spcBef>
              <a:spcAft>
                <a:spcPct val="0"/>
              </a:spcAft>
              <a:defRPr sz="2400" i="1">
                <a:solidFill>
                  <a:srgbClr val="FFFFFF"/>
                </a:solidFill>
                <a:latin typeface="Book Antiqua" pitchFamily="-112" charset="0"/>
                <a:ea typeface="ＭＳ Ｐゴシック" pitchFamily="-112" charset="-128"/>
                <a:cs typeface="ＭＳ Ｐゴシック" pitchFamily="-112" charset="-128"/>
              </a:defRPr>
            </a:lvl5pPr>
            <a:lvl6pPr marL="457200" algn="ctr" rtl="0" eaLnBrk="0" fontAlgn="base" hangingPunct="0">
              <a:lnSpc>
                <a:spcPct val="85000"/>
              </a:lnSpc>
              <a:spcBef>
                <a:spcPct val="0"/>
              </a:spcBef>
              <a:spcAft>
                <a:spcPct val="0"/>
              </a:spcAft>
              <a:defRPr sz="2400" i="1">
                <a:solidFill>
                  <a:srgbClr val="FFFFFF"/>
                </a:solidFill>
                <a:latin typeface="Book Antiqua" pitchFamily="-112" charset="0"/>
              </a:defRPr>
            </a:lvl6pPr>
            <a:lvl7pPr marL="914400" algn="ctr" rtl="0" eaLnBrk="0" fontAlgn="base" hangingPunct="0">
              <a:lnSpc>
                <a:spcPct val="85000"/>
              </a:lnSpc>
              <a:spcBef>
                <a:spcPct val="0"/>
              </a:spcBef>
              <a:spcAft>
                <a:spcPct val="0"/>
              </a:spcAft>
              <a:defRPr sz="2400" i="1">
                <a:solidFill>
                  <a:srgbClr val="FFFFFF"/>
                </a:solidFill>
                <a:latin typeface="Book Antiqua" pitchFamily="-112" charset="0"/>
              </a:defRPr>
            </a:lvl7pPr>
            <a:lvl8pPr marL="1371600" algn="ctr" rtl="0" eaLnBrk="0" fontAlgn="base" hangingPunct="0">
              <a:lnSpc>
                <a:spcPct val="85000"/>
              </a:lnSpc>
              <a:spcBef>
                <a:spcPct val="0"/>
              </a:spcBef>
              <a:spcAft>
                <a:spcPct val="0"/>
              </a:spcAft>
              <a:defRPr sz="2400" i="1">
                <a:solidFill>
                  <a:srgbClr val="FFFFFF"/>
                </a:solidFill>
                <a:latin typeface="Book Antiqua" pitchFamily="-112" charset="0"/>
              </a:defRPr>
            </a:lvl8pPr>
            <a:lvl9pPr marL="1828800" algn="ctr" rtl="0" eaLnBrk="0" fontAlgn="base" hangingPunct="0">
              <a:lnSpc>
                <a:spcPct val="85000"/>
              </a:lnSpc>
              <a:spcBef>
                <a:spcPct val="0"/>
              </a:spcBef>
              <a:spcAft>
                <a:spcPct val="0"/>
              </a:spcAft>
              <a:defRPr sz="2400" i="1">
                <a:solidFill>
                  <a:srgbClr val="FFFFFF"/>
                </a:solidFill>
                <a:latin typeface="Book Antiqua" pitchFamily="-112" charset="0"/>
              </a:defRPr>
            </a:lvl9pPr>
          </a:lstStyle>
          <a:p>
            <a:pPr>
              <a:lnSpc>
                <a:spcPct val="105000"/>
              </a:lnSpc>
              <a:buClr>
                <a:srgbClr val="FF0000"/>
              </a:buClr>
            </a:pPr>
            <a:r>
              <a:rPr lang="en-US" sz="2800" dirty="0">
                <a:latin typeface="Arial"/>
                <a:cs typeface="Arial"/>
              </a:rPr>
              <a:t>T</a:t>
            </a:r>
            <a:r>
              <a:rPr lang="en-US" sz="2800" dirty="0" smtClean="0">
                <a:latin typeface="Arial"/>
                <a:cs typeface="Arial"/>
              </a:rPr>
              <a:t>he Global Precipitation Measurement (GPM) Mission: </a:t>
            </a:r>
            <a:r>
              <a:rPr lang="en-US" sz="2800" smtClean="0">
                <a:latin typeface="Arial"/>
                <a:cs typeface="Arial"/>
              </a:rPr>
              <a:t>NASA Science Status</a:t>
            </a:r>
            <a:endParaRPr lang="en-US" sz="2800" dirty="0">
              <a:latin typeface="Arial"/>
              <a:cs typeface="Arial"/>
            </a:endParaRPr>
          </a:p>
        </p:txBody>
      </p:sp>
      <p:sp>
        <p:nvSpPr>
          <p:cNvPr id="4" name="Subtitle 2"/>
          <p:cNvSpPr txBox="1">
            <a:spLocks/>
          </p:cNvSpPr>
          <p:nvPr/>
        </p:nvSpPr>
        <p:spPr>
          <a:xfrm>
            <a:off x="5287682" y="1821765"/>
            <a:ext cx="3780118" cy="3882683"/>
          </a:xfrm>
          <a:prstGeom prst="rect">
            <a:avLst/>
          </a:prstGeom>
        </p:spPr>
        <p:txBody>
          <a:bodyPr/>
          <a:lstStyle>
            <a:lvl1pPr marL="0" indent="0" algn="ctr" rtl="0" eaLnBrk="0" fontAlgn="base" hangingPunct="0">
              <a:lnSpc>
                <a:spcPct val="85000"/>
              </a:lnSpc>
              <a:spcBef>
                <a:spcPct val="35000"/>
              </a:spcBef>
              <a:spcAft>
                <a:spcPct val="0"/>
              </a:spcAft>
              <a:buClr>
                <a:srgbClr val="003399"/>
              </a:buClr>
              <a:buSzPct val="100000"/>
              <a:buNone/>
              <a:defRPr sz="2000" b="1" i="1">
                <a:solidFill>
                  <a:srgbClr val="FFCC00"/>
                </a:solidFill>
                <a:latin typeface="+mn-lt"/>
                <a:ea typeface="ＭＳ Ｐゴシック" pitchFamily="-112" charset="-128"/>
                <a:cs typeface="ＭＳ Ｐゴシック" pitchFamily="-112" charset="-128"/>
              </a:defRPr>
            </a:lvl1pPr>
            <a:lvl2pPr marL="457200" indent="0" algn="ctr" rtl="0" eaLnBrk="0" fontAlgn="base" hangingPunct="0">
              <a:lnSpc>
                <a:spcPct val="85000"/>
              </a:lnSpc>
              <a:spcBef>
                <a:spcPct val="35000"/>
              </a:spcBef>
              <a:spcAft>
                <a:spcPct val="0"/>
              </a:spcAft>
              <a:buClr>
                <a:srgbClr val="003399"/>
              </a:buClr>
              <a:buSzPct val="100000"/>
              <a:buNone/>
              <a:defRPr sz="2800" i="1">
                <a:solidFill>
                  <a:schemeClr val="tx1">
                    <a:tint val="75000"/>
                  </a:schemeClr>
                </a:solidFill>
                <a:latin typeface="+mn-lt"/>
                <a:ea typeface="ＭＳ Ｐゴシック" pitchFamily="-112" charset="-128"/>
              </a:defRPr>
            </a:lvl2pPr>
            <a:lvl3pPr marL="9144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3pPr>
            <a:lvl4pPr marL="13716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4pPr>
            <a:lvl5pPr marL="18288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5pPr>
            <a:lvl6pPr marL="22860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6pPr>
            <a:lvl7pPr marL="27432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7pPr>
            <a:lvl8pPr marL="32004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8pPr>
            <a:lvl9pPr marL="3657600" indent="0" algn="ctr" rtl="0" eaLnBrk="0" fontAlgn="base" hangingPunct="0">
              <a:lnSpc>
                <a:spcPct val="85000"/>
              </a:lnSpc>
              <a:spcBef>
                <a:spcPct val="35000"/>
              </a:spcBef>
              <a:spcAft>
                <a:spcPct val="0"/>
              </a:spcAft>
              <a:buClr>
                <a:srgbClr val="003399"/>
              </a:buClr>
              <a:buSzPct val="100000"/>
              <a:buNone/>
              <a:defRPr sz="1600" i="1">
                <a:solidFill>
                  <a:schemeClr val="tx1">
                    <a:tint val="75000"/>
                  </a:schemeClr>
                </a:solidFill>
                <a:latin typeface="+mn-lt"/>
                <a:ea typeface="ＭＳ Ｐゴシック" pitchFamily="-112" charset="-128"/>
              </a:defRPr>
            </a:lvl9pPr>
          </a:lstStyle>
          <a:p>
            <a:endParaRPr lang="en-US" sz="1600" i="0" dirty="0" smtClean="0">
              <a:latin typeface="Arial"/>
              <a:cs typeface="Arial"/>
            </a:endParaRPr>
          </a:p>
          <a:p>
            <a:r>
              <a:rPr lang="en-US" sz="2400" i="0" dirty="0" smtClean="0">
                <a:latin typeface="Arial"/>
                <a:cs typeface="Arial"/>
              </a:rPr>
              <a:t>Gail </a:t>
            </a:r>
            <a:r>
              <a:rPr lang="en-US" sz="2400" i="0" dirty="0" err="1">
                <a:latin typeface="Arial"/>
                <a:cs typeface="Arial"/>
              </a:rPr>
              <a:t>Skofronick</a:t>
            </a:r>
            <a:r>
              <a:rPr lang="en-US" sz="2400" i="0" dirty="0">
                <a:latin typeface="Arial"/>
                <a:cs typeface="Arial"/>
              </a:rPr>
              <a:t> Jackson</a:t>
            </a:r>
          </a:p>
          <a:p>
            <a:r>
              <a:rPr lang="en-US" sz="1600" i="0" dirty="0">
                <a:latin typeface="Arial"/>
                <a:cs typeface="Arial"/>
              </a:rPr>
              <a:t>GPM Project </a:t>
            </a:r>
            <a:r>
              <a:rPr lang="en-US" sz="1600" i="0" dirty="0" smtClean="0">
                <a:latin typeface="Arial"/>
                <a:cs typeface="Arial"/>
              </a:rPr>
              <a:t>Scientist</a:t>
            </a:r>
          </a:p>
          <a:p>
            <a:r>
              <a:rPr lang="en-US" sz="1600" i="0" dirty="0" err="1" smtClean="0">
                <a:latin typeface="Arial"/>
                <a:cs typeface="Arial"/>
              </a:rPr>
              <a:t>Gail.S.Jackson@nasa.gov</a:t>
            </a:r>
            <a:endParaRPr lang="en-US" sz="1600" i="0" dirty="0" smtClean="0">
              <a:latin typeface="Arial"/>
              <a:cs typeface="Arial"/>
            </a:endParaRPr>
          </a:p>
          <a:p>
            <a:endParaRPr lang="en-US" sz="1600" i="0" dirty="0">
              <a:latin typeface="Arial"/>
              <a:cs typeface="Arial"/>
            </a:endParaRPr>
          </a:p>
          <a:p>
            <a:endParaRPr lang="en-US" sz="1600" i="0" dirty="0">
              <a:latin typeface="Arial"/>
              <a:cs typeface="Arial"/>
            </a:endParaRPr>
          </a:p>
          <a:p>
            <a:r>
              <a:rPr lang="en-US" sz="1600" i="0" dirty="0" smtClean="0">
                <a:latin typeface="Arial"/>
                <a:cs typeface="Arial"/>
              </a:rPr>
              <a:t>NASA Goddard Space Flight Center</a:t>
            </a:r>
            <a:endParaRPr lang="en-US" i="0" dirty="0" smtClean="0">
              <a:latin typeface="Arial"/>
              <a:cs typeface="Arial"/>
            </a:endParaRPr>
          </a:p>
          <a:p>
            <a:endParaRPr lang="en-US" b="0" i="0" dirty="0"/>
          </a:p>
          <a:p>
            <a:r>
              <a:rPr lang="en-US" b="0" i="0" dirty="0">
                <a:latin typeface="Arial"/>
                <a:cs typeface="Arial"/>
              </a:rPr>
              <a:t> </a:t>
            </a:r>
            <a:r>
              <a:rPr lang="en-US" i="0" dirty="0" smtClean="0">
                <a:latin typeface="Arial"/>
                <a:cs typeface="Arial"/>
              </a:rPr>
              <a:t>OLYMPEX Meeting</a:t>
            </a:r>
          </a:p>
          <a:p>
            <a:r>
              <a:rPr lang="en-US" i="0" dirty="0" smtClean="0">
                <a:latin typeface="Arial"/>
                <a:cs typeface="Arial"/>
              </a:rPr>
              <a:t>Seattle, WA</a:t>
            </a:r>
          </a:p>
          <a:p>
            <a:r>
              <a:rPr lang="en-US" i="0" dirty="0" smtClean="0">
                <a:latin typeface="Arial"/>
                <a:cs typeface="Arial"/>
              </a:rPr>
              <a:t>21 January 2015</a:t>
            </a:r>
          </a:p>
          <a:p>
            <a:endParaRPr lang="en-US" i="0" dirty="0">
              <a:latin typeface="Arial"/>
              <a:cs typeface="Arial"/>
            </a:endParaRPr>
          </a:p>
          <a:p>
            <a:pPr marL="342900" indent="-342900">
              <a:spcBef>
                <a:spcPct val="20000"/>
              </a:spcBef>
            </a:pPr>
            <a:r>
              <a:rPr lang="en-US" i="0" dirty="0" smtClean="0">
                <a:solidFill>
                  <a:srgbClr val="FFC000"/>
                </a:solidFill>
                <a:latin typeface="Calibri" charset="0"/>
                <a:hlinkClick r:id="rId4"/>
              </a:rPr>
              <a:t>www.nasa.gov/gpm</a:t>
            </a:r>
            <a:r>
              <a:rPr lang="en-US" i="0" dirty="0" smtClean="0">
                <a:solidFill>
                  <a:srgbClr val="FFC000"/>
                </a:solidFill>
                <a:latin typeface="Calibri" charset="0"/>
              </a:rPr>
              <a:t> </a:t>
            </a:r>
            <a:endParaRPr lang="en-US" i="0" dirty="0">
              <a:solidFill>
                <a:srgbClr val="FFC000"/>
              </a:solidFill>
              <a:latin typeface="Calibri" charset="0"/>
            </a:endParaRPr>
          </a:p>
          <a:p>
            <a:pPr marL="342900" indent="-342900">
              <a:spcBef>
                <a:spcPct val="20000"/>
              </a:spcBef>
            </a:pPr>
            <a:r>
              <a:rPr lang="en-US" i="0" dirty="0" smtClean="0">
                <a:latin typeface="Calibri" charset="0"/>
              </a:rPr>
              <a:t>Twitter</a:t>
            </a:r>
            <a:r>
              <a:rPr lang="en-US" i="0" dirty="0">
                <a:latin typeface="Calibri" charset="0"/>
              </a:rPr>
              <a:t>: </a:t>
            </a:r>
            <a:r>
              <a:rPr lang="en-US" i="0" dirty="0" err="1" smtClean="0">
                <a:latin typeface="Calibri" charset="0"/>
              </a:rPr>
              <a:t>NASA_Rain</a:t>
            </a:r>
            <a:endParaRPr lang="en-US" i="0" dirty="0" smtClean="0">
              <a:latin typeface="Calibri" charset="0"/>
            </a:endParaRPr>
          </a:p>
          <a:p>
            <a:pPr marL="342900" indent="-342900">
              <a:spcBef>
                <a:spcPct val="20000"/>
              </a:spcBef>
            </a:pPr>
            <a:r>
              <a:rPr lang="en-US" i="0" dirty="0" smtClean="0">
                <a:latin typeface="Calibri" charset="0"/>
              </a:rPr>
              <a:t>Facebook</a:t>
            </a:r>
            <a:r>
              <a:rPr lang="en-US" i="0" dirty="0">
                <a:latin typeface="Calibri" charset="0"/>
              </a:rPr>
              <a:t>: </a:t>
            </a:r>
            <a:r>
              <a:rPr lang="en-US" i="0" dirty="0" err="1" smtClean="0">
                <a:latin typeface="Calibri" charset="0"/>
              </a:rPr>
              <a:t>NASA.Rain</a:t>
            </a:r>
            <a:endParaRPr lang="en-US" i="0" dirty="0">
              <a:latin typeface="Calibri" charset="0"/>
            </a:endParaRPr>
          </a:p>
          <a:p>
            <a:endParaRPr lang="en-US" i="0" dirty="0" smtClean="0">
              <a:latin typeface="Arial"/>
              <a:cs typeface="Arial"/>
            </a:endParaRPr>
          </a:p>
          <a:p>
            <a:endParaRPr lang="en-US" i="0" dirty="0">
              <a:latin typeface="Arial"/>
              <a:cs typeface="Arial"/>
            </a:endParaRPr>
          </a:p>
        </p:txBody>
      </p:sp>
    </p:spTree>
    <p:extLst>
      <p:ext uri="{BB962C8B-B14F-4D97-AF65-F5344CB8AC3E}">
        <p14:creationId xmlns:p14="http://schemas.microsoft.com/office/powerpoint/2010/main" val="3357103744"/>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532867"/>
            <a:ext cx="7005637" cy="3700463"/>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t="58548" r="68873" b="6012"/>
          <a:stretch>
            <a:fillRect/>
          </a:stretch>
        </p:blipFill>
        <p:spPr bwMode="auto">
          <a:xfrm>
            <a:off x="321486" y="4242937"/>
            <a:ext cx="3881218" cy="2374490"/>
          </a:xfrm>
          <a:prstGeom prst="rect">
            <a:avLst/>
          </a:prstGeom>
          <a:noFill/>
          <a:ln w="9525">
            <a:noFill/>
            <a:miter lim="800000"/>
            <a:headEnd/>
            <a:tailEnd/>
          </a:ln>
        </p:spPr>
      </p:pic>
      <p:pic>
        <p:nvPicPr>
          <p:cNvPr id="9" name="Picture 3"/>
          <p:cNvPicPr>
            <a:picLocks noChangeAspect="1" noChangeArrowheads="1"/>
          </p:cNvPicPr>
          <p:nvPr/>
        </p:nvPicPr>
        <p:blipFill>
          <a:blip r:embed="rId3" cstate="print"/>
          <a:srcRect l="31240" t="31383" r="15881" b="5331"/>
          <a:stretch>
            <a:fillRect/>
          </a:stretch>
        </p:blipFill>
        <p:spPr bwMode="auto">
          <a:xfrm>
            <a:off x="4306536" y="4144296"/>
            <a:ext cx="3944600" cy="2536721"/>
          </a:xfrm>
          <a:prstGeom prst="rect">
            <a:avLst/>
          </a:prstGeom>
          <a:noFill/>
          <a:ln w="9525">
            <a:noFill/>
            <a:miter lim="800000"/>
            <a:headEnd/>
            <a:tailEnd/>
          </a:ln>
        </p:spPr>
      </p:pic>
      <p:sp>
        <p:nvSpPr>
          <p:cNvPr id="10" name="Oval 9"/>
          <p:cNvSpPr/>
          <p:nvPr/>
        </p:nvSpPr>
        <p:spPr>
          <a:xfrm>
            <a:off x="4354947" y="1489582"/>
            <a:ext cx="855407" cy="7816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93993" y="1494499"/>
            <a:ext cx="855407" cy="7816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Contour_20140510.png"/>
          <p:cNvPicPr>
            <a:picLocks noChangeAspect="1"/>
          </p:cNvPicPr>
          <p:nvPr/>
        </p:nvPicPr>
        <p:blipFill>
          <a:blip r:embed="rId4" cstate="print"/>
          <a:srcRect t="2581" r="50794" b="68387"/>
          <a:stretch>
            <a:fillRect/>
          </a:stretch>
        </p:blipFill>
        <p:spPr>
          <a:xfrm>
            <a:off x="5840282" y="2433495"/>
            <a:ext cx="3303718" cy="1799302"/>
          </a:xfrm>
          <a:prstGeom prst="rect">
            <a:avLst/>
          </a:prstGeom>
        </p:spPr>
      </p:pic>
      <p:pic>
        <p:nvPicPr>
          <p:cNvPr id="13" name="Picture 12" descr="Contour_20140510.png"/>
          <p:cNvPicPr>
            <a:picLocks noChangeAspect="1"/>
          </p:cNvPicPr>
          <p:nvPr/>
        </p:nvPicPr>
        <p:blipFill>
          <a:blip r:embed="rId4" cstate="print"/>
          <a:srcRect t="63226" r="51059"/>
          <a:stretch>
            <a:fillRect/>
          </a:stretch>
        </p:blipFill>
        <p:spPr>
          <a:xfrm>
            <a:off x="5784336" y="44253"/>
            <a:ext cx="3359664" cy="2330246"/>
          </a:xfrm>
          <a:prstGeom prst="rect">
            <a:avLst/>
          </a:prstGeom>
        </p:spPr>
      </p:pic>
      <p:sp>
        <p:nvSpPr>
          <p:cNvPr id="14" name="Oval 13"/>
          <p:cNvSpPr/>
          <p:nvPr/>
        </p:nvSpPr>
        <p:spPr>
          <a:xfrm>
            <a:off x="5987848" y="329389"/>
            <a:ext cx="545687" cy="555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37008" y="2590806"/>
            <a:ext cx="526023" cy="5211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4753" y="0"/>
            <a:ext cx="6017342" cy="369332"/>
          </a:xfrm>
          <a:prstGeom prst="rect">
            <a:avLst/>
          </a:prstGeom>
          <a:noFill/>
        </p:spPr>
        <p:txBody>
          <a:bodyPr wrap="square" rtlCol="0">
            <a:spAutoFit/>
          </a:bodyPr>
          <a:lstStyle/>
          <a:p>
            <a:r>
              <a:rPr lang="en-US" dirty="0" smtClean="0"/>
              <a:t>OLYMPEX AREA 5/10/2014 (Low ML steady moving showers)</a:t>
            </a:r>
            <a:endParaRPr lang="en-US" dirty="0"/>
          </a:p>
        </p:txBody>
      </p:sp>
    </p:spTree>
    <p:extLst>
      <p:ext uri="{BB962C8B-B14F-4D97-AF65-F5344CB8AC3E}">
        <p14:creationId xmlns:p14="http://schemas.microsoft.com/office/powerpoint/2010/main" val="257659111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ctr"/>
            <a:r>
              <a:rPr lang="en-US" sz="2400" dirty="0" smtClean="0">
                <a:latin typeface="Arial"/>
                <a:ea typeface="ＭＳ Ｐゴシック" charset="-128"/>
                <a:cs typeface="Arial"/>
              </a:rPr>
              <a:t>GPM Project Level 1 Requirements</a:t>
            </a:r>
            <a:endParaRPr lang="en-US" sz="2400" dirty="0">
              <a:latin typeface="Arial"/>
              <a:ea typeface="ＭＳ Ｐゴシック" charset="-128"/>
              <a:cs typeface="Arial"/>
            </a:endParaRPr>
          </a:p>
        </p:txBody>
      </p:sp>
      <p:sp>
        <p:nvSpPr>
          <p:cNvPr id="15363" name="TextBox 6"/>
          <p:cNvSpPr txBox="1">
            <a:spLocks noChangeArrowheads="1"/>
          </p:cNvSpPr>
          <p:nvPr/>
        </p:nvSpPr>
        <p:spPr bwMode="auto">
          <a:xfrm>
            <a:off x="533399" y="697354"/>
            <a:ext cx="8337471" cy="5940043"/>
          </a:xfrm>
          <a:prstGeom prst="rect">
            <a:avLst/>
          </a:prstGeom>
          <a:noFill/>
          <a:ln w="38100">
            <a:solidFill>
              <a:schemeClr val="tx1"/>
            </a:solidFill>
            <a:miter lim="800000"/>
            <a:headEnd/>
            <a:tailEnd/>
          </a:ln>
        </p:spPr>
        <p:txBody>
          <a:bodyPr wrap="square" lIns="91395" tIns="45698" rIns="91395" bIns="45698">
            <a:prstTxWarp prst="textNoShape">
              <a:avLst/>
            </a:prstTxWarp>
            <a:spAutoFit/>
          </a:bodyPr>
          <a:lstStyle/>
          <a:p>
            <a:pPr algn="l"/>
            <a:r>
              <a:rPr lang="en-US" sz="2000" b="1" dirty="0">
                <a:solidFill>
                  <a:srgbClr val="000000"/>
                </a:solidFill>
                <a:latin typeface="Arial"/>
                <a:ea typeface="Arial" charset="0"/>
                <a:cs typeface="Arial"/>
              </a:rPr>
              <a:t>Science Requirements</a:t>
            </a:r>
          </a:p>
          <a:p>
            <a:pPr algn="l">
              <a:buFont typeface="Arial" charset="0"/>
              <a:buChar char="•"/>
            </a:pPr>
            <a:r>
              <a:rPr lang="en-US" sz="2000" dirty="0" smtClean="0">
                <a:solidFill>
                  <a:srgbClr val="0D0D0D"/>
                </a:solidFill>
                <a:latin typeface="Arial"/>
                <a:ea typeface="Arial" charset="0"/>
                <a:cs typeface="Arial"/>
              </a:rPr>
              <a:t>Meas. </a:t>
            </a:r>
            <a:r>
              <a:rPr lang="en-US" sz="2000" dirty="0">
                <a:solidFill>
                  <a:srgbClr val="0D0D0D"/>
                </a:solidFill>
                <a:latin typeface="Arial"/>
                <a:ea typeface="Arial" charset="0"/>
                <a:cs typeface="Arial"/>
              </a:rPr>
              <a:t>of the same geophysical scenes using both active and passive technique from 65N to 65S </a:t>
            </a:r>
            <a:r>
              <a:rPr lang="en-US" sz="2000" dirty="0" err="1" smtClean="0">
                <a:solidFill>
                  <a:srgbClr val="0D0D0D"/>
                </a:solidFill>
                <a:latin typeface="Arial"/>
                <a:ea typeface="Arial" charset="0"/>
                <a:cs typeface="Arial"/>
              </a:rPr>
              <a:t>lat</a:t>
            </a:r>
            <a:r>
              <a:rPr lang="en-US" sz="2000" dirty="0" smtClean="0">
                <a:solidFill>
                  <a:srgbClr val="0D0D0D"/>
                </a:solidFill>
                <a:latin typeface="Arial"/>
                <a:ea typeface="Arial" charset="0"/>
                <a:cs typeface="Arial"/>
              </a:rPr>
              <a:t> </a:t>
            </a:r>
            <a:r>
              <a:rPr lang="en-US" sz="2000" dirty="0">
                <a:solidFill>
                  <a:srgbClr val="0D0D0D"/>
                </a:solidFill>
                <a:latin typeface="Arial"/>
                <a:ea typeface="Arial" charset="0"/>
                <a:cs typeface="Arial"/>
              </a:rPr>
              <a:t>with mean sampling time of 24 </a:t>
            </a:r>
            <a:r>
              <a:rPr lang="en-US" sz="2000" dirty="0" err="1" smtClean="0">
                <a:solidFill>
                  <a:srgbClr val="0D0D0D"/>
                </a:solidFill>
                <a:latin typeface="Arial"/>
                <a:ea typeface="Arial" charset="0"/>
                <a:cs typeface="Arial"/>
              </a:rPr>
              <a:t>hrs</a:t>
            </a:r>
            <a:endParaRPr lang="en-US" sz="2000" dirty="0">
              <a:solidFill>
                <a:srgbClr val="0D0D0D"/>
              </a:solidFill>
              <a:latin typeface="Arial"/>
              <a:ea typeface="Arial" charset="0"/>
              <a:cs typeface="Arial"/>
            </a:endParaRPr>
          </a:p>
          <a:p>
            <a:pPr algn="l">
              <a:buFont typeface="Arial" charset="0"/>
              <a:buChar char="•"/>
            </a:pPr>
            <a:r>
              <a:rPr lang="en-US" sz="2000" dirty="0">
                <a:solidFill>
                  <a:srgbClr val="000000"/>
                </a:solidFill>
                <a:latin typeface="Arial"/>
                <a:ea typeface="Arial" charset="0"/>
                <a:cs typeface="Arial"/>
              </a:rPr>
              <a:t>DPR, Ku/Ka bands</a:t>
            </a:r>
          </a:p>
          <a:p>
            <a:pPr lvl="1" algn="l">
              <a:buFont typeface="Lucida Grande" charset="0"/>
              <a:buChar char="−"/>
            </a:pPr>
            <a:r>
              <a:rPr lang="en-US" sz="2000" dirty="0">
                <a:solidFill>
                  <a:srgbClr val="000000"/>
                </a:solidFill>
                <a:latin typeface="Arial"/>
                <a:ea typeface="Arial" charset="0"/>
                <a:cs typeface="Arial"/>
              </a:rPr>
              <a:t>Quantify rain rates between </a:t>
            </a:r>
            <a:r>
              <a:rPr lang="en-US" sz="2000" dirty="0" smtClean="0">
                <a:solidFill>
                  <a:srgbClr val="000000"/>
                </a:solidFill>
                <a:latin typeface="Arial"/>
                <a:ea typeface="Arial" charset="0"/>
                <a:cs typeface="Arial"/>
              </a:rPr>
              <a:t>0.22 and </a:t>
            </a:r>
            <a:r>
              <a:rPr lang="en-US" sz="2000" dirty="0">
                <a:solidFill>
                  <a:srgbClr val="000000"/>
                </a:solidFill>
                <a:latin typeface="Arial"/>
                <a:ea typeface="Arial" charset="0"/>
                <a:cs typeface="Arial"/>
              </a:rPr>
              <a:t>110 mm/hr</a:t>
            </a:r>
          </a:p>
          <a:p>
            <a:pPr lvl="1" algn="l">
              <a:buFont typeface="Lucida Grande" charset="0"/>
              <a:buChar char="−"/>
            </a:pPr>
            <a:r>
              <a:rPr lang="en-US" sz="2000" dirty="0">
                <a:solidFill>
                  <a:srgbClr val="0D0D0D"/>
                </a:solidFill>
                <a:latin typeface="Arial"/>
                <a:ea typeface="Arial" charset="0"/>
                <a:cs typeface="Arial"/>
              </a:rPr>
              <a:t>Detection of snowfall at effective resolution of 5 km</a:t>
            </a:r>
          </a:p>
          <a:p>
            <a:pPr algn="l">
              <a:buFont typeface="Arial" charset="0"/>
              <a:buChar char="•"/>
            </a:pPr>
            <a:r>
              <a:rPr lang="en-US" sz="2000" dirty="0">
                <a:solidFill>
                  <a:srgbClr val="0D0D0D"/>
                </a:solidFill>
                <a:latin typeface="Arial"/>
                <a:ea typeface="Arial" charset="0"/>
                <a:cs typeface="Arial"/>
              </a:rPr>
              <a:t>GMI, multi-channel wide-band</a:t>
            </a:r>
          </a:p>
          <a:p>
            <a:pPr lvl="1" algn="l">
              <a:buFont typeface="Lucida Grande" charset="0"/>
              <a:buChar char="−"/>
            </a:pPr>
            <a:r>
              <a:rPr lang="en-US" sz="2000" dirty="0">
                <a:solidFill>
                  <a:srgbClr val="0D0D0D"/>
                </a:solidFill>
                <a:latin typeface="Arial"/>
                <a:ea typeface="Arial" charset="0"/>
                <a:cs typeface="Arial"/>
              </a:rPr>
              <a:t>Quantify rain rates between </a:t>
            </a:r>
            <a:r>
              <a:rPr lang="en-US" sz="2000" dirty="0" smtClean="0">
                <a:solidFill>
                  <a:srgbClr val="0D0D0D"/>
                </a:solidFill>
                <a:latin typeface="Arial"/>
                <a:ea typeface="Arial" charset="0"/>
                <a:cs typeface="Arial"/>
              </a:rPr>
              <a:t>0.2</a:t>
            </a:r>
            <a:r>
              <a:rPr lang="en-US" sz="2000" dirty="0" smtClean="0">
                <a:solidFill>
                  <a:srgbClr val="FF0000"/>
                </a:solidFill>
                <a:latin typeface="Arial"/>
                <a:ea typeface="Arial" charset="0"/>
                <a:cs typeface="Arial"/>
              </a:rPr>
              <a:t> </a:t>
            </a:r>
            <a:r>
              <a:rPr lang="en-US" sz="2000" dirty="0" smtClean="0">
                <a:solidFill>
                  <a:srgbClr val="0D0D0D"/>
                </a:solidFill>
                <a:latin typeface="Arial"/>
                <a:ea typeface="Arial" charset="0"/>
                <a:cs typeface="Arial"/>
              </a:rPr>
              <a:t>and </a:t>
            </a:r>
            <a:r>
              <a:rPr lang="en-US" sz="2000" dirty="0">
                <a:solidFill>
                  <a:srgbClr val="0D0D0D"/>
                </a:solidFill>
                <a:latin typeface="Arial"/>
                <a:ea typeface="Arial" charset="0"/>
                <a:cs typeface="Arial"/>
              </a:rPr>
              <a:t>60 mm/hr</a:t>
            </a:r>
          </a:p>
          <a:p>
            <a:pPr lvl="1" algn="l">
              <a:buFont typeface="Lucida Grande" charset="0"/>
              <a:buChar char="−"/>
            </a:pPr>
            <a:r>
              <a:rPr lang="en-US" sz="2000" dirty="0">
                <a:solidFill>
                  <a:srgbClr val="0D0D0D"/>
                </a:solidFill>
                <a:latin typeface="Arial"/>
                <a:ea typeface="Arial" charset="0"/>
                <a:cs typeface="Arial"/>
              </a:rPr>
              <a:t>Detection of snowfall at effective resolution of 15 km</a:t>
            </a:r>
          </a:p>
          <a:p>
            <a:pPr algn="l">
              <a:buFont typeface="Arial" charset="0"/>
              <a:buChar char="•"/>
            </a:pPr>
            <a:r>
              <a:rPr lang="en-US" sz="2000" dirty="0">
                <a:solidFill>
                  <a:srgbClr val="0D0D0D"/>
                </a:solidFill>
                <a:latin typeface="Arial"/>
                <a:ea typeface="Arial" charset="0"/>
                <a:cs typeface="Arial"/>
              </a:rPr>
              <a:t>Estimate precipitation particle size distribution</a:t>
            </a:r>
          </a:p>
          <a:p>
            <a:pPr>
              <a:buFont typeface="Arial" charset="0"/>
              <a:buChar char="•"/>
            </a:pPr>
            <a:r>
              <a:rPr lang="en-US" sz="2000" b="1" dirty="0">
                <a:solidFill>
                  <a:srgbClr val="000090"/>
                </a:solidFill>
                <a:latin typeface="Arial"/>
                <a:ea typeface="Arial" charset="0"/>
                <a:cs typeface="Arial"/>
              </a:rPr>
              <a:t>Rain rate biases </a:t>
            </a:r>
            <a:r>
              <a:rPr lang="en-US" sz="2000" b="1" dirty="0">
                <a:solidFill>
                  <a:srgbClr val="000090"/>
                </a:solidFill>
                <a:latin typeface="Arial"/>
                <a:cs typeface="Arial"/>
              </a:rPr>
              <a:t>between the ground-based and space-based </a:t>
            </a:r>
            <a:r>
              <a:rPr lang="en-US" sz="2000" b="1" dirty="0" smtClean="0">
                <a:solidFill>
                  <a:srgbClr val="000090"/>
                </a:solidFill>
                <a:latin typeface="Arial"/>
                <a:cs typeface="Arial"/>
              </a:rPr>
              <a:t>estimates </a:t>
            </a:r>
            <a:r>
              <a:rPr lang="en-US" sz="2000" b="1" dirty="0" smtClean="0">
                <a:solidFill>
                  <a:srgbClr val="000090"/>
                </a:solidFill>
                <a:latin typeface="Arial"/>
                <a:ea typeface="Arial" charset="0"/>
                <a:cs typeface="Arial"/>
              </a:rPr>
              <a:t>at </a:t>
            </a:r>
            <a:r>
              <a:rPr lang="en-US" sz="2000" b="1" dirty="0">
                <a:solidFill>
                  <a:srgbClr val="000090"/>
                </a:solidFill>
                <a:latin typeface="Arial"/>
                <a:ea typeface="Arial" charset="0"/>
                <a:cs typeface="Arial"/>
              </a:rPr>
              <a:t>50 km </a:t>
            </a:r>
            <a:r>
              <a:rPr lang="en-US" sz="2000" b="1" dirty="0" smtClean="0">
                <a:solidFill>
                  <a:srgbClr val="000090"/>
                </a:solidFill>
                <a:latin typeface="Arial"/>
                <a:ea typeface="Arial" charset="0"/>
                <a:cs typeface="Arial"/>
              </a:rPr>
              <a:t>resolution  </a:t>
            </a:r>
            <a:r>
              <a:rPr lang="en-US" sz="2000" b="1" dirty="0">
                <a:solidFill>
                  <a:srgbClr val="000090"/>
                </a:solidFill>
                <a:latin typeface="Arial"/>
                <a:ea typeface="Arial" charset="0"/>
                <a:cs typeface="Arial"/>
              </a:rPr>
              <a:t>&lt;50% at 1 mm/hr; &lt;25% at 10 mm/</a:t>
            </a:r>
            <a:r>
              <a:rPr lang="en-US" sz="2000" b="1" dirty="0" err="1" smtClean="0">
                <a:solidFill>
                  <a:srgbClr val="000090"/>
                </a:solidFill>
                <a:latin typeface="Arial"/>
                <a:ea typeface="Arial" charset="0"/>
                <a:cs typeface="Arial"/>
              </a:rPr>
              <a:t>hr</a:t>
            </a:r>
            <a:endParaRPr lang="en-US" sz="2000" b="1" dirty="0" smtClean="0">
              <a:solidFill>
                <a:srgbClr val="000090"/>
              </a:solidFill>
              <a:latin typeface="Arial"/>
              <a:ea typeface="Arial" charset="0"/>
              <a:cs typeface="Arial"/>
            </a:endParaRPr>
          </a:p>
          <a:p>
            <a:pPr>
              <a:buFont typeface="Arial" charset="0"/>
              <a:buChar char="•"/>
            </a:pPr>
            <a:r>
              <a:rPr lang="en-US" sz="2000" b="1" dirty="0" smtClean="0">
                <a:solidFill>
                  <a:srgbClr val="000090"/>
                </a:solidFill>
                <a:latin typeface="Arial"/>
                <a:ea typeface="Arial" charset="0"/>
                <a:cs typeface="Arial"/>
              </a:rPr>
              <a:t>Rain rate random error </a:t>
            </a:r>
            <a:r>
              <a:rPr lang="en-US" sz="2000" b="1" dirty="0">
                <a:solidFill>
                  <a:srgbClr val="000090"/>
                </a:solidFill>
                <a:latin typeface="Arial"/>
                <a:cs typeface="Arial"/>
              </a:rPr>
              <a:t>between the ground-based and space-based estimates</a:t>
            </a:r>
            <a:r>
              <a:rPr lang="en-US" sz="2000" b="1" dirty="0" smtClean="0">
                <a:solidFill>
                  <a:srgbClr val="000090"/>
                </a:solidFill>
                <a:latin typeface="Arial"/>
                <a:ea typeface="Arial" charset="0"/>
                <a:cs typeface="Arial"/>
              </a:rPr>
              <a:t> at 50 km res &lt;50% at 1 mm/</a:t>
            </a:r>
            <a:r>
              <a:rPr lang="en-US" sz="2000" b="1" dirty="0" err="1" smtClean="0">
                <a:solidFill>
                  <a:srgbClr val="000090"/>
                </a:solidFill>
                <a:latin typeface="Arial"/>
                <a:ea typeface="Arial" charset="0"/>
                <a:cs typeface="Arial"/>
              </a:rPr>
              <a:t>hr</a:t>
            </a:r>
            <a:r>
              <a:rPr lang="en-US" sz="2000" b="1" dirty="0" smtClean="0">
                <a:solidFill>
                  <a:srgbClr val="000090"/>
                </a:solidFill>
                <a:latin typeface="Arial"/>
                <a:ea typeface="Arial" charset="0"/>
                <a:cs typeface="Arial"/>
              </a:rPr>
              <a:t>; &lt;25% at 10 mm/</a:t>
            </a:r>
            <a:r>
              <a:rPr lang="en-US" sz="2000" b="1" dirty="0" err="1" smtClean="0">
                <a:solidFill>
                  <a:srgbClr val="000090"/>
                </a:solidFill>
                <a:latin typeface="Arial"/>
                <a:ea typeface="Arial" charset="0"/>
                <a:cs typeface="Arial"/>
              </a:rPr>
              <a:t>hr</a:t>
            </a:r>
            <a:endParaRPr lang="en-US" sz="2000" b="1" dirty="0" smtClean="0">
              <a:solidFill>
                <a:srgbClr val="000090"/>
              </a:solidFill>
              <a:latin typeface="Arial"/>
              <a:ea typeface="Arial" charset="0"/>
              <a:cs typeface="Arial"/>
            </a:endParaRPr>
          </a:p>
          <a:p>
            <a:pPr algn="l">
              <a:buFont typeface="Arial" charset="0"/>
              <a:buChar char="•"/>
            </a:pPr>
            <a:r>
              <a:rPr lang="en-US" sz="2000" dirty="0" smtClean="0">
                <a:solidFill>
                  <a:srgbClr val="000000">
                    <a:lumMod val="95000"/>
                    <a:lumOff val="5000"/>
                  </a:srgbClr>
                </a:solidFill>
                <a:latin typeface="Arial"/>
                <a:ea typeface="Arial" charset="0"/>
                <a:cs typeface="Arial"/>
              </a:rPr>
              <a:t>Standard </a:t>
            </a:r>
            <a:r>
              <a:rPr lang="en-US" sz="2000" dirty="0">
                <a:solidFill>
                  <a:srgbClr val="000000">
                    <a:lumMod val="95000"/>
                    <a:lumOff val="5000"/>
                  </a:srgbClr>
                </a:solidFill>
                <a:latin typeface="Arial"/>
                <a:ea typeface="Arial" charset="0"/>
                <a:cs typeface="Arial"/>
              </a:rPr>
              <a:t>data products (level 1, 2, 3</a:t>
            </a:r>
            <a:r>
              <a:rPr lang="en-US" sz="2000" dirty="0" smtClean="0">
                <a:solidFill>
                  <a:srgbClr val="000000">
                    <a:lumMod val="95000"/>
                    <a:lumOff val="5000"/>
                  </a:srgbClr>
                </a:solidFill>
                <a:latin typeface="Arial"/>
                <a:ea typeface="Arial" charset="0"/>
                <a:cs typeface="Arial"/>
              </a:rPr>
              <a:t>)</a:t>
            </a:r>
            <a:r>
              <a:rPr lang="en-US" sz="2000" dirty="0">
                <a:solidFill>
                  <a:srgbClr val="000000">
                    <a:lumMod val="95000"/>
                    <a:lumOff val="5000"/>
                  </a:srgbClr>
                </a:solidFill>
                <a:latin typeface="Arial"/>
                <a:ea typeface="Arial" charset="0"/>
                <a:cs typeface="Arial"/>
              </a:rPr>
              <a:t> </a:t>
            </a:r>
            <a:r>
              <a:rPr lang="en-US" sz="2000" dirty="0" smtClean="0">
                <a:solidFill>
                  <a:srgbClr val="000000">
                    <a:lumMod val="95000"/>
                    <a:lumOff val="5000"/>
                  </a:srgbClr>
                </a:solidFill>
                <a:latin typeface="Arial"/>
                <a:ea typeface="Arial" charset="0"/>
                <a:cs typeface="Arial"/>
              </a:rPr>
              <a:t>and </a:t>
            </a:r>
            <a:r>
              <a:rPr lang="en-US" sz="2000" dirty="0" err="1" smtClean="0">
                <a:solidFill>
                  <a:srgbClr val="000000">
                    <a:lumMod val="95000"/>
                    <a:lumOff val="5000"/>
                  </a:srgbClr>
                </a:solidFill>
                <a:latin typeface="Arial"/>
                <a:ea typeface="Arial" charset="0"/>
                <a:cs typeface="Arial"/>
              </a:rPr>
              <a:t>docum</a:t>
            </a:r>
            <a:r>
              <a:rPr lang="en-US" sz="2000" dirty="0" smtClean="0">
                <a:solidFill>
                  <a:srgbClr val="000000">
                    <a:lumMod val="95000"/>
                    <a:lumOff val="5000"/>
                  </a:srgbClr>
                </a:solidFill>
                <a:latin typeface="Arial"/>
                <a:ea typeface="Arial" charset="0"/>
                <a:cs typeface="Arial"/>
              </a:rPr>
              <a:t>. </a:t>
            </a:r>
            <a:r>
              <a:rPr lang="en-US" sz="2000" dirty="0">
                <a:solidFill>
                  <a:srgbClr val="000000">
                    <a:lumMod val="95000"/>
                    <a:lumOff val="5000"/>
                  </a:srgbClr>
                </a:solidFill>
                <a:latin typeface="Arial"/>
                <a:ea typeface="Arial" charset="0"/>
                <a:cs typeface="Arial"/>
              </a:rPr>
              <a:t>available to all users</a:t>
            </a:r>
          </a:p>
          <a:p>
            <a:pPr algn="l">
              <a:buFont typeface="Arial" charset="0"/>
              <a:buChar char="•"/>
            </a:pPr>
            <a:r>
              <a:rPr lang="en-US" sz="2000" dirty="0">
                <a:solidFill>
                  <a:srgbClr val="000000">
                    <a:lumMod val="95000"/>
                    <a:lumOff val="5000"/>
                  </a:srgbClr>
                </a:solidFill>
                <a:latin typeface="Arial"/>
                <a:ea typeface="Arial" charset="0"/>
                <a:cs typeface="Arial"/>
              </a:rPr>
              <a:t>Combined radar/radiometer swath products available within 3 hours of observation time, 90% of the time</a:t>
            </a:r>
          </a:p>
          <a:p>
            <a:pPr algn="l">
              <a:buFont typeface="Arial" charset="0"/>
              <a:buChar char="•"/>
            </a:pPr>
            <a:r>
              <a:rPr lang="en-US" sz="2000" dirty="0">
                <a:solidFill>
                  <a:srgbClr val="000000">
                    <a:lumMod val="95000"/>
                    <a:lumOff val="5000"/>
                  </a:srgbClr>
                </a:solidFill>
                <a:latin typeface="Arial"/>
                <a:ea typeface="Arial" charset="0"/>
                <a:cs typeface="Arial"/>
              </a:rPr>
              <a:t>Radiometer precipitation products available within 1 hour of observation time, 90% of the time</a:t>
            </a:r>
          </a:p>
        </p:txBody>
      </p:sp>
    </p:spTree>
    <p:extLst>
      <p:ext uri="{BB962C8B-B14F-4D97-AF65-F5344CB8AC3E}">
        <p14:creationId xmlns:p14="http://schemas.microsoft.com/office/powerpoint/2010/main" val="349269309"/>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1268413" y="100013"/>
            <a:ext cx="6905625" cy="561975"/>
          </a:xfrm>
        </p:spPr>
        <p:txBody>
          <a:bodyPr/>
          <a:lstStyle/>
          <a:p>
            <a:pPr algn="ctr"/>
            <a:r>
              <a:rPr lang="en-US" altLang="en-US" dirty="0" smtClean="0">
                <a:latin typeface="Arial Bold" pitchFamily="34" charset="0"/>
                <a:ea typeface="ＭＳ Ｐゴシック" pitchFamily="34" charset="-128"/>
                <a:cs typeface="Arial Bold" pitchFamily="34" charset="0"/>
              </a:rPr>
              <a:t>Ground Validation Overarching Objectives</a:t>
            </a:r>
          </a:p>
        </p:txBody>
      </p:sp>
      <p:sp>
        <p:nvSpPr>
          <p:cNvPr id="7" name="TextBox 6"/>
          <p:cNvSpPr txBox="1"/>
          <p:nvPr/>
        </p:nvSpPr>
        <p:spPr>
          <a:xfrm>
            <a:off x="417246" y="630313"/>
            <a:ext cx="8726754" cy="7407155"/>
          </a:xfrm>
          <a:prstGeom prst="rect">
            <a:avLst/>
          </a:prstGeom>
          <a:noFill/>
        </p:spPr>
        <p:txBody>
          <a:bodyPr wrap="square" rtlCol="0">
            <a:spAutoFit/>
          </a:bodyPr>
          <a:lstStyle/>
          <a:p>
            <a:pPr algn="ctr">
              <a:spcAft>
                <a:spcPts val="1200"/>
              </a:spcAft>
            </a:pPr>
            <a:r>
              <a:rPr lang="en-US" sz="2000" b="1" u="sng" dirty="0" smtClean="0">
                <a:solidFill>
                  <a:schemeClr val="tx2">
                    <a:lumMod val="75000"/>
                  </a:schemeClr>
                </a:solidFill>
                <a:latin typeface="Arial" pitchFamily="34" charset="0"/>
                <a:cs typeface="Arial" pitchFamily="34" charset="0"/>
              </a:rPr>
              <a:t>GPM GV Overarching Approaches</a:t>
            </a:r>
          </a:p>
          <a:p>
            <a:pPr>
              <a:lnSpc>
                <a:spcPts val="2000"/>
              </a:lnSpc>
              <a:buFont typeface="Arial" pitchFamily="34" charset="0"/>
              <a:buChar char="•"/>
              <a:tabLst>
                <a:tab pos="168275" algn="l"/>
                <a:tab pos="1376363" algn="l"/>
              </a:tabLst>
            </a:pPr>
            <a:r>
              <a:rPr lang="en-US" sz="2000" dirty="0" smtClean="0">
                <a:latin typeface="Arial" pitchFamily="34" charset="0"/>
                <a:cs typeface="Arial" pitchFamily="34" charset="0"/>
              </a:rPr>
              <a:t> </a:t>
            </a:r>
            <a:r>
              <a:rPr lang="en-US" sz="2000" i="1" dirty="0" smtClean="0">
                <a:latin typeface="Calibri" pitchFamily="34" charset="0"/>
                <a:cs typeface="Arial" pitchFamily="34" charset="0"/>
              </a:rPr>
              <a:t>D</a:t>
            </a:r>
            <a:r>
              <a:rPr lang="en-US" sz="2000" i="1" dirty="0" smtClean="0">
                <a:solidFill>
                  <a:schemeClr val="bg2">
                    <a:lumMod val="75000"/>
                  </a:schemeClr>
                </a:solidFill>
                <a:latin typeface="Calibri" pitchFamily="34" charset="0"/>
                <a:cs typeface="Arial" pitchFamily="34" charset="0"/>
              </a:rPr>
              <a:t>irect: </a:t>
            </a:r>
            <a:r>
              <a:rPr lang="en-US" sz="2000" dirty="0" smtClean="0">
                <a:latin typeface="Calibri" pitchFamily="34" charset="0"/>
                <a:cs typeface="Arial" pitchFamily="34" charset="0"/>
              </a:rPr>
              <a:t>Statistical validation via comparison to reliable ground networks </a:t>
            </a:r>
          </a:p>
          <a:p>
            <a:pPr>
              <a:lnSpc>
                <a:spcPts val="2000"/>
              </a:lnSpc>
              <a:buFont typeface="Arial" pitchFamily="34" charset="0"/>
              <a:buChar char="•"/>
              <a:tabLst>
                <a:tab pos="1376363" algn="l"/>
              </a:tabLst>
            </a:pPr>
            <a:r>
              <a:rPr lang="en-US" sz="2000" dirty="0" smtClean="0">
                <a:solidFill>
                  <a:schemeClr val="bg2">
                    <a:lumMod val="75000"/>
                  </a:schemeClr>
                </a:solidFill>
                <a:latin typeface="Calibri" pitchFamily="34" charset="0"/>
                <a:cs typeface="Arial" pitchFamily="34" charset="0"/>
              </a:rPr>
              <a:t> </a:t>
            </a:r>
            <a:r>
              <a:rPr lang="en-US" sz="2000" i="1" dirty="0" smtClean="0">
                <a:solidFill>
                  <a:schemeClr val="bg2">
                    <a:lumMod val="75000"/>
                  </a:schemeClr>
                </a:solidFill>
                <a:latin typeface="Calibri" pitchFamily="34" charset="0"/>
                <a:cs typeface="Arial" pitchFamily="34" charset="0"/>
              </a:rPr>
              <a:t>Physical: </a:t>
            </a:r>
            <a:r>
              <a:rPr lang="en-US" sz="2000" dirty="0" smtClean="0">
                <a:latin typeface="Calibri" pitchFamily="34" charset="0"/>
                <a:cs typeface="Arial" pitchFamily="34" charset="0"/>
              </a:rPr>
              <a:t>Precipitation and cloud microphysics studies to test/improve algorithms</a:t>
            </a:r>
          </a:p>
          <a:p>
            <a:pPr>
              <a:lnSpc>
                <a:spcPts val="2000"/>
              </a:lnSpc>
              <a:buFont typeface="Arial" pitchFamily="34" charset="0"/>
              <a:buChar char="•"/>
              <a:tabLst>
                <a:tab pos="1376363" algn="l"/>
              </a:tabLst>
            </a:pPr>
            <a:r>
              <a:rPr lang="en-US" sz="2000" i="1" dirty="0">
                <a:solidFill>
                  <a:schemeClr val="bg2">
                    <a:lumMod val="75000"/>
                  </a:schemeClr>
                </a:solidFill>
                <a:latin typeface="Calibri" pitchFamily="34" charset="0"/>
                <a:cs typeface="Arial" pitchFamily="34" charset="0"/>
              </a:rPr>
              <a:t> </a:t>
            </a:r>
            <a:r>
              <a:rPr lang="en-US" sz="2000" i="1" dirty="0" smtClean="0">
                <a:solidFill>
                  <a:schemeClr val="bg2">
                    <a:lumMod val="75000"/>
                  </a:schemeClr>
                </a:solidFill>
                <a:latin typeface="Calibri" pitchFamily="34" charset="0"/>
                <a:cs typeface="Arial" pitchFamily="34" charset="0"/>
              </a:rPr>
              <a:t> Integrated:</a:t>
            </a:r>
            <a:r>
              <a:rPr lang="en-US" sz="2000" dirty="0" smtClean="0">
                <a:latin typeface="Calibri" pitchFamily="34" charset="0"/>
                <a:cs typeface="Arial" pitchFamily="34" charset="0"/>
              </a:rPr>
              <a:t>	Understanding of product utility w/impacts of uncertainty in hydrologic, climate, weather and related applications</a:t>
            </a:r>
          </a:p>
          <a:p>
            <a:pPr marL="1314450" indent="-1314450">
              <a:spcAft>
                <a:spcPts val="0"/>
              </a:spcAft>
              <a:tabLst>
                <a:tab pos="1314450" algn="l"/>
              </a:tabLst>
            </a:pPr>
            <a:endParaRPr lang="en-US" dirty="0">
              <a:latin typeface="Arial" pitchFamily="34" charset="0"/>
              <a:cs typeface="Arial" pitchFamily="34" charset="0"/>
            </a:endParaRPr>
          </a:p>
          <a:p>
            <a:pPr marL="1314450" indent="-1314450" algn="ctr">
              <a:spcAft>
                <a:spcPts val="0"/>
              </a:spcAft>
              <a:tabLst>
                <a:tab pos="1314450" algn="l"/>
              </a:tabLst>
            </a:pPr>
            <a:r>
              <a:rPr lang="en-US" b="1" u="sng" dirty="0" smtClean="0">
                <a:solidFill>
                  <a:schemeClr val="tx2">
                    <a:lumMod val="75000"/>
                  </a:schemeClr>
                </a:solidFill>
                <a:latin typeface="Arial" pitchFamily="34" charset="0"/>
                <a:cs typeface="Arial" pitchFamily="34" charset="0"/>
              </a:rPr>
              <a:t>GPM OLYMPEX General Objectives</a:t>
            </a:r>
          </a:p>
          <a:p>
            <a:pPr marL="230188" indent="-222250">
              <a:spcAft>
                <a:spcPts val="0"/>
              </a:spcAft>
            </a:pPr>
            <a:r>
              <a:rPr lang="en-US" sz="2000" dirty="0" smtClean="0">
                <a:solidFill>
                  <a:schemeClr val="bg1"/>
                </a:solidFill>
                <a:latin typeface="Calibri" pitchFamily="34" charset="0"/>
                <a:cs typeface="Arial" pitchFamily="34" charset="0"/>
              </a:rPr>
              <a:t>Datasets to enable:</a:t>
            </a:r>
          </a:p>
          <a:p>
            <a:pPr marL="230188" indent="-222250">
              <a:lnSpc>
                <a:spcPts val="1900"/>
              </a:lnSpc>
              <a:spcAft>
                <a:spcPts val="300"/>
              </a:spcAft>
              <a:buFont typeface="Arial" pitchFamily="34" charset="0"/>
              <a:buChar char="•"/>
            </a:pPr>
            <a:r>
              <a:rPr lang="en-US" sz="2000" dirty="0" smtClean="0">
                <a:latin typeface="Calibri" pitchFamily="34" charset="0"/>
                <a:cs typeface="Arial" pitchFamily="34" charset="0"/>
              </a:rPr>
              <a:t>Physical validation</a:t>
            </a:r>
            <a:r>
              <a:rPr lang="en-US" sz="2000" dirty="0" smtClean="0">
                <a:solidFill>
                  <a:srgbClr val="FF0000"/>
                </a:solidFill>
                <a:latin typeface="Calibri" pitchFamily="34" charset="0"/>
                <a:cs typeface="Arial" pitchFamily="34" charset="0"/>
              </a:rPr>
              <a:t>*</a:t>
            </a:r>
            <a:r>
              <a:rPr lang="en-US" sz="2000" dirty="0" smtClean="0">
                <a:latin typeface="Calibri" pitchFamily="34" charset="0"/>
                <a:cs typeface="Arial" pitchFamily="34" charset="0"/>
              </a:rPr>
              <a:t> of DPR and radiometer algorithms in mid-</a:t>
            </a:r>
            <a:r>
              <a:rPr lang="en-US" sz="2000" dirty="0" err="1" smtClean="0">
                <a:latin typeface="Calibri" pitchFamily="34" charset="0"/>
                <a:cs typeface="Arial" pitchFamily="34" charset="0"/>
              </a:rPr>
              <a:t>lat</a:t>
            </a:r>
            <a:r>
              <a:rPr lang="en-US" sz="2000" dirty="0" smtClean="0">
                <a:latin typeface="Calibri" pitchFamily="34" charset="0"/>
                <a:cs typeface="Arial" pitchFamily="34" charset="0"/>
              </a:rPr>
              <a:t> cold season frontal systems over complex terrain, ocean (light-heavy rain, mixed, snow)</a:t>
            </a:r>
          </a:p>
          <a:p>
            <a:pPr marL="230188" indent="-222250">
              <a:lnSpc>
                <a:spcPts val="2000"/>
              </a:lnSpc>
              <a:spcAft>
                <a:spcPts val="300"/>
              </a:spcAft>
              <a:buFont typeface="Arial" pitchFamily="34" charset="0"/>
              <a:buChar char="•"/>
            </a:pPr>
            <a:r>
              <a:rPr lang="en-US" sz="2000" dirty="0" smtClean="0">
                <a:latin typeface="Calibri" pitchFamily="34" charset="0"/>
                <a:cs typeface="Arial" pitchFamily="34" charset="0"/>
              </a:rPr>
              <a:t>Direct/Integrated hydrologic validation over cold season complex terrain</a:t>
            </a:r>
          </a:p>
          <a:p>
            <a:pPr marL="230188" indent="-222250">
              <a:lnSpc>
                <a:spcPts val="2000"/>
              </a:lnSpc>
              <a:buFont typeface="Arial" pitchFamily="34" charset="0"/>
              <a:buChar char="•"/>
            </a:pPr>
            <a:r>
              <a:rPr lang="en-US" sz="2000" dirty="0" smtClean="0">
                <a:latin typeface="Calibri" pitchFamily="34" charset="0"/>
                <a:cs typeface="Arial" pitchFamily="34" charset="0"/>
              </a:rPr>
              <a:t>Exploration of “level IV” merged model/</a:t>
            </a:r>
            <a:r>
              <a:rPr lang="en-US" sz="2000" dirty="0" err="1" smtClean="0">
                <a:latin typeface="Calibri" pitchFamily="34" charset="0"/>
                <a:cs typeface="Arial" pitchFamily="34" charset="0"/>
              </a:rPr>
              <a:t>obs</a:t>
            </a:r>
            <a:r>
              <a:rPr lang="en-US" sz="2000" dirty="0" smtClean="0">
                <a:latin typeface="Calibri" pitchFamily="34" charset="0"/>
                <a:cs typeface="Arial" pitchFamily="34" charset="0"/>
              </a:rPr>
              <a:t>/satellite precipitation estimation</a:t>
            </a:r>
          </a:p>
          <a:p>
            <a:pPr marL="230188" indent="-222250"/>
            <a:endParaRPr lang="en-US" sz="1000" dirty="0" smtClean="0">
              <a:latin typeface="Calibri" pitchFamily="34" charset="0"/>
              <a:cs typeface="Arial" pitchFamily="34" charset="0"/>
            </a:endParaRPr>
          </a:p>
          <a:p>
            <a:pPr marL="461963" indent="-222250"/>
            <a:r>
              <a:rPr lang="en-US" sz="1800" dirty="0" smtClean="0">
                <a:solidFill>
                  <a:srgbClr val="FF0000"/>
                </a:solidFill>
                <a:latin typeface="Calibri" pitchFamily="34" charset="0"/>
                <a:cs typeface="Arial" pitchFamily="34" charset="0"/>
              </a:rPr>
              <a:t>*Sidebar: </a:t>
            </a:r>
            <a:r>
              <a:rPr lang="en-US" sz="1800" dirty="0" smtClean="0">
                <a:solidFill>
                  <a:schemeClr val="bg1"/>
                </a:solidFill>
                <a:latin typeface="Calibri" pitchFamily="34" charset="0"/>
                <a:cs typeface="Arial" pitchFamily="34" charset="0"/>
              </a:rPr>
              <a:t>Previous algorithm developer comments/desires specific to OLYMPEX……:</a:t>
            </a:r>
          </a:p>
          <a:p>
            <a:pPr marL="684213" indent="-230188">
              <a:lnSpc>
                <a:spcPts val="2000"/>
              </a:lnSpc>
              <a:buFontTx/>
              <a:buChar char="─"/>
            </a:pPr>
            <a:r>
              <a:rPr lang="en-US" sz="1800" dirty="0" smtClean="0">
                <a:latin typeface="Calibri" pitchFamily="34" charset="0"/>
                <a:cs typeface="Arial" pitchFamily="34" charset="0"/>
              </a:rPr>
              <a:t>Ensure well calibrated instruments producing near collocated data (Ocean/Land)</a:t>
            </a:r>
          </a:p>
          <a:p>
            <a:pPr marL="684213" indent="-230188">
              <a:lnSpc>
                <a:spcPts val="2000"/>
              </a:lnSpc>
              <a:buFontTx/>
              <a:buChar char="─"/>
            </a:pPr>
            <a:r>
              <a:rPr lang="en-US" sz="1800" dirty="0" smtClean="0">
                <a:latin typeface="Calibri" pitchFamily="34" charset="0"/>
                <a:cs typeface="Arial" pitchFamily="34" charset="0"/>
              </a:rPr>
              <a:t>Closely coordinate MF</a:t>
            </a:r>
            <a:r>
              <a:rPr lang="en-US" sz="1800" i="1" dirty="0" smtClean="0">
                <a:latin typeface="Calibri" pitchFamily="34" charset="0"/>
                <a:cs typeface="Arial" pitchFamily="34" charset="0"/>
              </a:rPr>
              <a:t>-</a:t>
            </a:r>
            <a:r>
              <a:rPr lang="en-US" sz="1800" dirty="0" smtClean="0">
                <a:latin typeface="Calibri" pitchFamily="34" charset="0"/>
                <a:cs typeface="Arial" pitchFamily="34" charset="0"/>
              </a:rPr>
              <a:t>radar/radiometer and in situ microphysical profiles along ground-based radar &amp; disdrometer radials (ice/liquid PSD, type, </a:t>
            </a:r>
            <a:r>
              <a:rPr lang="en-US" sz="1800" dirty="0" err="1" smtClean="0">
                <a:latin typeface="Calibri" pitchFamily="34" charset="0"/>
                <a:cs typeface="Arial" pitchFamily="34" charset="0"/>
              </a:rPr>
              <a:t>q</a:t>
            </a:r>
            <a:r>
              <a:rPr lang="en-US" sz="1800" baseline="-25000" dirty="0" err="1" smtClean="0">
                <a:latin typeface="Calibri" pitchFamily="34" charset="0"/>
                <a:cs typeface="Arial" pitchFamily="34" charset="0"/>
              </a:rPr>
              <a:t>i,l</a:t>
            </a:r>
            <a:r>
              <a:rPr lang="en-US" sz="1800" dirty="0" smtClean="0">
                <a:latin typeface="Calibri" pitchFamily="34" charset="0"/>
                <a:cs typeface="Arial" pitchFamily="34" charset="0"/>
              </a:rPr>
              <a:t>-contents)</a:t>
            </a:r>
          </a:p>
          <a:p>
            <a:pPr marL="684213" indent="-230188">
              <a:lnSpc>
                <a:spcPts val="2000"/>
              </a:lnSpc>
              <a:buFontTx/>
              <a:buChar char="─"/>
            </a:pPr>
            <a:r>
              <a:rPr lang="en-US" sz="1800" dirty="0" smtClean="0">
                <a:latin typeface="Calibri" pitchFamily="34" charset="0"/>
                <a:cs typeface="Arial" pitchFamily="34" charset="0"/>
              </a:rPr>
              <a:t>Collect surface reference</a:t>
            </a:r>
            <a:r>
              <a:rPr lang="en-US" sz="1800" dirty="0" smtClean="0">
                <a:latin typeface="Symbol" pitchFamily="18" charset="2"/>
                <a:cs typeface="Arial" pitchFamily="34" charset="0"/>
              </a:rPr>
              <a:t> e </a:t>
            </a:r>
            <a:r>
              <a:rPr lang="en-US" sz="1800" dirty="0" smtClean="0">
                <a:latin typeface="Calibri" pitchFamily="34" charset="0"/>
                <a:cs typeface="Arial" pitchFamily="34" charset="0"/>
              </a:rPr>
              <a:t>and </a:t>
            </a:r>
            <a:r>
              <a:rPr lang="en-US" sz="1800" dirty="0" smtClean="0">
                <a:latin typeface="Symbol" pitchFamily="18" charset="2"/>
                <a:cs typeface="Arial" pitchFamily="34" charset="0"/>
              </a:rPr>
              <a:t>s</a:t>
            </a:r>
            <a:r>
              <a:rPr lang="en-US" sz="1800" baseline="-25000" dirty="0" smtClean="0">
                <a:latin typeface="Calibri" pitchFamily="34" charset="0"/>
                <a:cs typeface="Arial" pitchFamily="34" charset="0"/>
              </a:rPr>
              <a:t>0</a:t>
            </a:r>
            <a:r>
              <a:rPr lang="en-US" sz="1800" dirty="0" smtClean="0">
                <a:latin typeface="Calibri" pitchFamily="34" charset="0"/>
                <a:cs typeface="Arial" pitchFamily="34" charset="0"/>
              </a:rPr>
              <a:t> data over land in rain-free conditions</a:t>
            </a:r>
          </a:p>
          <a:p>
            <a:pPr marL="684213" indent="-230188">
              <a:lnSpc>
                <a:spcPts val="2000"/>
              </a:lnSpc>
              <a:buFontTx/>
              <a:buChar char="─"/>
            </a:pPr>
            <a:r>
              <a:rPr lang="en-US" sz="1800" dirty="0" smtClean="0">
                <a:latin typeface="Calibri" pitchFamily="34" charset="0"/>
                <a:cs typeface="Arial" pitchFamily="34" charset="0"/>
              </a:rPr>
              <a:t>Provide estimates of seasonal/basin integrated snow water equivalent</a:t>
            </a:r>
          </a:p>
          <a:p>
            <a:pPr marL="684213" indent="-230188">
              <a:lnSpc>
                <a:spcPts val="2000"/>
              </a:lnSpc>
              <a:buFontTx/>
              <a:buChar char="─"/>
            </a:pPr>
            <a:r>
              <a:rPr lang="en-US" sz="1800" dirty="0" smtClean="0">
                <a:latin typeface="Calibri" pitchFamily="34" charset="0"/>
                <a:cs typeface="Arial" pitchFamily="34" charset="0"/>
              </a:rPr>
              <a:t>Collect T/P/RH sounding profiles</a:t>
            </a:r>
          </a:p>
          <a:p>
            <a:pPr marL="684213" indent="-230188">
              <a:lnSpc>
                <a:spcPts val="2000"/>
              </a:lnSpc>
              <a:buFontTx/>
              <a:buChar char="─"/>
            </a:pPr>
            <a:r>
              <a:rPr lang="en-US" sz="1800" dirty="0" smtClean="0">
                <a:latin typeface="Calibri" pitchFamily="34" charset="0"/>
                <a:cs typeface="Arial" pitchFamily="34" charset="0"/>
              </a:rPr>
              <a:t>Coordinate aircraft/ground instruments with GPM overpass(</a:t>
            </a:r>
            <a:r>
              <a:rPr lang="en-US" sz="1800" dirty="0" err="1" smtClean="0">
                <a:latin typeface="Calibri" pitchFamily="34" charset="0"/>
                <a:cs typeface="Arial" pitchFamily="34" charset="0"/>
              </a:rPr>
              <a:t>es</a:t>
            </a:r>
            <a:r>
              <a:rPr lang="en-US" sz="1800" dirty="0" smtClean="0">
                <a:latin typeface="Calibri" pitchFamily="34" charset="0"/>
                <a:cs typeface="Arial" pitchFamily="34" charset="0"/>
              </a:rPr>
              <a:t>)</a:t>
            </a:r>
          </a:p>
          <a:p>
            <a:pPr marL="230188" indent="-222250">
              <a:buFont typeface="Arial" pitchFamily="34" charset="0"/>
              <a:buChar char="•"/>
            </a:pPr>
            <a:endParaRPr lang="en-US" dirty="0" smtClean="0">
              <a:latin typeface="Calibri" pitchFamily="34" charset="0"/>
              <a:cs typeface="Arial" pitchFamily="34" charset="0"/>
            </a:endParaRPr>
          </a:p>
          <a:p>
            <a:pPr marL="230188" indent="-222250">
              <a:buFont typeface="Arial" pitchFamily="34" charset="0"/>
              <a:buChar char="•"/>
            </a:pPr>
            <a:endParaRPr lang="en-US" dirty="0" smtClean="0">
              <a:latin typeface="Arial" pitchFamily="34" charset="0"/>
              <a:cs typeface="Arial" pitchFamily="34" charset="0"/>
            </a:endParaRPr>
          </a:p>
          <a:p>
            <a:pPr marL="230188" indent="-222250">
              <a:buFont typeface="Arial" pitchFamily="34" charset="0"/>
              <a:buChar char="•"/>
            </a:pPr>
            <a:endParaRPr lang="en-US" dirty="0" smtClean="0">
              <a:latin typeface="Arial" pitchFamily="34" charset="0"/>
              <a:cs typeface="Arial" pitchFamily="34" charset="0"/>
            </a:endParaRPr>
          </a:p>
          <a:p>
            <a:pPr marL="230188" indent="-222250"/>
            <a:endParaRPr lang="en-US" dirty="0">
              <a:latin typeface="Arial" pitchFamily="34" charset="0"/>
              <a:cs typeface="Arial" pitchFamily="34" charset="0"/>
            </a:endParaRPr>
          </a:p>
        </p:txBody>
      </p:sp>
    </p:spTree>
    <p:extLst>
      <p:ext uri="{BB962C8B-B14F-4D97-AF65-F5344CB8AC3E}">
        <p14:creationId xmlns:p14="http://schemas.microsoft.com/office/powerpoint/2010/main" val="3078202678"/>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Content Placeholder 4"/>
          <p:cNvSpPr txBox="1">
            <a:spLocks/>
          </p:cNvSpPr>
          <p:nvPr/>
        </p:nvSpPr>
        <p:spPr bwMode="auto">
          <a:xfrm>
            <a:off x="520700" y="695325"/>
            <a:ext cx="8458200" cy="4525963"/>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 typeface="Arial" charset="0"/>
              <a:buNone/>
            </a:pPr>
            <a:r>
              <a:rPr lang="en-US" sz="2400">
                <a:solidFill>
                  <a:srgbClr val="000099"/>
                </a:solidFill>
                <a:latin typeface="Calibri" charset="0"/>
              </a:rPr>
              <a:t>  </a:t>
            </a:r>
            <a:r>
              <a:rPr lang="en-US" sz="2800">
                <a:solidFill>
                  <a:srgbClr val="000099"/>
                </a:solidFill>
                <a:latin typeface="Calibri" charset="0"/>
              </a:rPr>
              <a:t>For more information on the TRMM and GPM Missions:     </a:t>
            </a:r>
          </a:p>
          <a:p>
            <a:pPr marL="342900" indent="-342900" algn="ctr" eaLnBrk="0" hangingPunct="0">
              <a:spcBef>
                <a:spcPct val="20000"/>
              </a:spcBef>
              <a:buFont typeface="Arial" charset="0"/>
              <a:buNone/>
            </a:pPr>
            <a:r>
              <a:rPr lang="en-US" sz="2400">
                <a:latin typeface="Calibri" charset="0"/>
                <a:hlinkClick r:id="rId3"/>
              </a:rPr>
              <a:t>http://gpm.nasa.gov</a:t>
            </a:r>
            <a:r>
              <a:rPr lang="en-US" sz="2400">
                <a:latin typeface="Calibri" charset="0"/>
              </a:rPr>
              <a:t>     </a:t>
            </a:r>
          </a:p>
          <a:p>
            <a:pPr marL="342900" indent="-342900" algn="ctr" eaLnBrk="0" hangingPunct="0">
              <a:spcBef>
                <a:spcPct val="20000"/>
              </a:spcBef>
              <a:buFont typeface="Arial" charset="0"/>
              <a:buNone/>
            </a:pPr>
            <a:r>
              <a:rPr lang="en-US" sz="2400">
                <a:latin typeface="Calibri" charset="0"/>
                <a:hlinkClick r:id="rId4"/>
              </a:rPr>
              <a:t>www.nasa.gov/gpm</a:t>
            </a:r>
            <a:r>
              <a:rPr lang="en-US" sz="2400">
                <a:latin typeface="Calibri" charset="0"/>
              </a:rPr>
              <a:t> </a:t>
            </a:r>
          </a:p>
          <a:p>
            <a:pPr marL="342900" indent="-342900" algn="ctr" eaLnBrk="0" hangingPunct="0">
              <a:spcBef>
                <a:spcPct val="20000"/>
              </a:spcBef>
              <a:buFont typeface="Arial" charset="0"/>
              <a:buNone/>
            </a:pPr>
            <a:r>
              <a:rPr lang="en-US" sz="2400">
                <a:latin typeface="Calibri" charset="0"/>
              </a:rPr>
              <a:t>Twitter: NASA_Rain	Facebook: NASA.Rain</a:t>
            </a:r>
            <a:endParaRPr lang="en-US" sz="1400">
              <a:latin typeface="Calibri" charset="0"/>
            </a:endParaRPr>
          </a:p>
        </p:txBody>
      </p:sp>
      <p:pic>
        <p:nvPicPr>
          <p:cNvPr id="73732" name="Picture 2"/>
          <p:cNvPicPr>
            <a:picLocks noChangeAspect="1" noChangeArrowheads="1"/>
          </p:cNvPicPr>
          <p:nvPr/>
        </p:nvPicPr>
        <p:blipFill>
          <a:blip r:embed="rId5"/>
          <a:srcRect/>
          <a:stretch>
            <a:fillRect/>
          </a:stretch>
        </p:blipFill>
        <p:spPr bwMode="auto">
          <a:xfrm>
            <a:off x="411163" y="2565400"/>
            <a:ext cx="8732837" cy="4292600"/>
          </a:xfrm>
          <a:prstGeom prst="rect">
            <a:avLst/>
          </a:prstGeom>
          <a:noFill/>
          <a:ln w="9525">
            <a:noFill/>
            <a:miter lim="800000"/>
            <a:headEnd/>
            <a:tailEnd/>
          </a:ln>
        </p:spPr>
      </p:pic>
    </p:spTree>
    <p:extLst>
      <p:ext uri="{BB962C8B-B14F-4D97-AF65-F5344CB8AC3E}">
        <p14:creationId xmlns:p14="http://schemas.microsoft.com/office/powerpoint/2010/main" val="556596384"/>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5" descr="GPM_Poster201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638" y="-90312"/>
            <a:ext cx="9347201"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5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600" y="28751"/>
            <a:ext cx="7239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txBox="1">
            <a:spLocks noChangeArrowheads="1"/>
          </p:cNvSpPr>
          <p:nvPr/>
        </p:nvSpPr>
        <p:spPr bwMode="auto">
          <a:xfrm>
            <a:off x="876300" y="-1412"/>
            <a:ext cx="7480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sz="2400">
                <a:solidFill>
                  <a:schemeClr val="bg1"/>
                </a:solidFill>
                <a:latin typeface="Book Antiqua" charset="0"/>
                <a:ea typeface="ＭＳ Ｐゴシック" charset="0"/>
                <a:cs typeface="ＭＳ Ｐゴシック" charset="0"/>
              </a:defRPr>
            </a:lvl1pPr>
            <a:lvl2pPr marL="742950" indent="-285750">
              <a:defRPr sz="2400">
                <a:solidFill>
                  <a:schemeClr val="bg1"/>
                </a:solidFill>
                <a:latin typeface="Book Antiqua" charset="0"/>
                <a:ea typeface="ＭＳ Ｐゴシック" charset="0"/>
              </a:defRPr>
            </a:lvl2pPr>
            <a:lvl3pPr marL="1143000" indent="-228600">
              <a:defRPr sz="2400">
                <a:solidFill>
                  <a:schemeClr val="bg1"/>
                </a:solidFill>
                <a:latin typeface="Book Antiqua" charset="0"/>
                <a:ea typeface="ＭＳ Ｐゴシック" charset="0"/>
              </a:defRPr>
            </a:lvl3pPr>
            <a:lvl4pPr marL="1600200" indent="-228600">
              <a:defRPr sz="2400">
                <a:solidFill>
                  <a:schemeClr val="bg1"/>
                </a:solidFill>
                <a:latin typeface="Book Antiqua" charset="0"/>
                <a:ea typeface="ＭＳ Ｐゴシック" charset="0"/>
              </a:defRPr>
            </a:lvl4pPr>
            <a:lvl5pPr marL="2057400" indent="-228600">
              <a:defRPr sz="2400">
                <a:solidFill>
                  <a:schemeClr val="bg1"/>
                </a:solidFill>
                <a:latin typeface="Book Antiqua" charset="0"/>
                <a:ea typeface="ＭＳ Ｐゴシック" charset="0"/>
              </a:defRPr>
            </a:lvl5pPr>
            <a:lvl6pPr marL="2514600" indent="-228600" algn="ctr" eaLnBrk="0" fontAlgn="base" hangingPunct="0">
              <a:spcBef>
                <a:spcPct val="0"/>
              </a:spcBef>
              <a:spcAft>
                <a:spcPct val="0"/>
              </a:spcAft>
              <a:defRPr sz="2400">
                <a:solidFill>
                  <a:schemeClr val="bg1"/>
                </a:solidFill>
                <a:latin typeface="Book Antiqua" charset="0"/>
                <a:ea typeface="ＭＳ Ｐゴシック" charset="0"/>
              </a:defRPr>
            </a:lvl6pPr>
            <a:lvl7pPr marL="2971800" indent="-228600" algn="ctr" eaLnBrk="0" fontAlgn="base" hangingPunct="0">
              <a:spcBef>
                <a:spcPct val="0"/>
              </a:spcBef>
              <a:spcAft>
                <a:spcPct val="0"/>
              </a:spcAft>
              <a:defRPr sz="2400">
                <a:solidFill>
                  <a:schemeClr val="bg1"/>
                </a:solidFill>
                <a:latin typeface="Book Antiqua" charset="0"/>
                <a:ea typeface="ＭＳ Ｐゴシック" charset="0"/>
              </a:defRPr>
            </a:lvl7pPr>
            <a:lvl8pPr marL="3429000" indent="-228600" algn="ctr" eaLnBrk="0" fontAlgn="base" hangingPunct="0">
              <a:spcBef>
                <a:spcPct val="0"/>
              </a:spcBef>
              <a:spcAft>
                <a:spcPct val="0"/>
              </a:spcAft>
              <a:defRPr sz="2400">
                <a:solidFill>
                  <a:schemeClr val="bg1"/>
                </a:solidFill>
                <a:latin typeface="Book Antiqua" charset="0"/>
                <a:ea typeface="ＭＳ Ｐゴシック" charset="0"/>
              </a:defRPr>
            </a:lvl8pPr>
            <a:lvl9pPr marL="3886200" indent="-228600" algn="ctr" eaLnBrk="0" fontAlgn="base" hangingPunct="0">
              <a:spcBef>
                <a:spcPct val="0"/>
              </a:spcBef>
              <a:spcAft>
                <a:spcPct val="0"/>
              </a:spcAft>
              <a:defRPr sz="2400">
                <a:solidFill>
                  <a:schemeClr val="bg1"/>
                </a:solidFill>
                <a:latin typeface="Book Antiqua" charset="0"/>
                <a:ea typeface="ＭＳ Ｐゴシック" charset="0"/>
              </a:defRPr>
            </a:lvl9pPr>
          </a:lstStyle>
          <a:p>
            <a:pPr algn="ctr">
              <a:lnSpc>
                <a:spcPct val="95000"/>
              </a:lnSpc>
            </a:pPr>
            <a:r>
              <a:rPr lang="en-US" sz="2800" i="1" dirty="0">
                <a:solidFill>
                  <a:srgbClr val="FFFFFF"/>
                </a:solidFill>
              </a:rPr>
              <a:t>GPM Constellation</a:t>
            </a:r>
            <a:r>
              <a:rPr lang="en-US" sz="2800" i="1" dirty="0" smtClean="0">
                <a:solidFill>
                  <a:srgbClr val="FFFFFF"/>
                </a:solidFill>
              </a:rPr>
              <a:t> Concept</a:t>
            </a:r>
            <a:endParaRPr lang="en-US" sz="2800" i="1" dirty="0">
              <a:solidFill>
                <a:srgbClr val="FFFFFF"/>
              </a:solidFill>
            </a:endParaRPr>
          </a:p>
        </p:txBody>
      </p:sp>
      <p:sp>
        <p:nvSpPr>
          <p:cNvPr id="4100" name="Text Box 4"/>
          <p:cNvSpPr txBox="1">
            <a:spLocks noChangeArrowheads="1"/>
          </p:cNvSpPr>
          <p:nvPr/>
        </p:nvSpPr>
        <p:spPr bwMode="auto">
          <a:xfrm>
            <a:off x="6305550" y="397259"/>
            <a:ext cx="2492375" cy="252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lvl1pPr>
              <a:defRPr sz="2400">
                <a:solidFill>
                  <a:schemeClr val="bg1"/>
                </a:solidFill>
                <a:latin typeface="Book Antiqua" charset="0"/>
                <a:ea typeface="ＭＳ Ｐゴシック" charset="0"/>
                <a:cs typeface="ＭＳ Ｐゴシック" charset="0"/>
              </a:defRPr>
            </a:lvl1pPr>
            <a:lvl2pPr marL="742950" indent="-285750">
              <a:defRPr sz="2400">
                <a:solidFill>
                  <a:schemeClr val="bg1"/>
                </a:solidFill>
                <a:latin typeface="Book Antiqua" charset="0"/>
                <a:ea typeface="ＭＳ Ｐゴシック" charset="0"/>
              </a:defRPr>
            </a:lvl2pPr>
            <a:lvl3pPr marL="1143000" indent="-228600">
              <a:defRPr sz="2400">
                <a:solidFill>
                  <a:schemeClr val="bg1"/>
                </a:solidFill>
                <a:latin typeface="Book Antiqua" charset="0"/>
                <a:ea typeface="ＭＳ Ｐゴシック" charset="0"/>
              </a:defRPr>
            </a:lvl3pPr>
            <a:lvl4pPr marL="1600200" indent="-228600">
              <a:defRPr sz="2400">
                <a:solidFill>
                  <a:schemeClr val="bg1"/>
                </a:solidFill>
                <a:latin typeface="Book Antiqua" charset="0"/>
                <a:ea typeface="ＭＳ Ｐゴシック" charset="0"/>
              </a:defRPr>
            </a:lvl4pPr>
            <a:lvl5pPr marL="2057400" indent="-228600">
              <a:defRPr sz="2400">
                <a:solidFill>
                  <a:schemeClr val="bg1"/>
                </a:solidFill>
                <a:latin typeface="Book Antiqua" charset="0"/>
                <a:ea typeface="ＭＳ Ｐゴシック" charset="0"/>
              </a:defRPr>
            </a:lvl5pPr>
            <a:lvl6pPr marL="2514600" indent="-228600" algn="ctr" eaLnBrk="0" fontAlgn="base" hangingPunct="0">
              <a:spcBef>
                <a:spcPct val="0"/>
              </a:spcBef>
              <a:spcAft>
                <a:spcPct val="0"/>
              </a:spcAft>
              <a:defRPr sz="2400">
                <a:solidFill>
                  <a:schemeClr val="bg1"/>
                </a:solidFill>
                <a:latin typeface="Book Antiqua" charset="0"/>
                <a:ea typeface="ＭＳ Ｐゴシック" charset="0"/>
              </a:defRPr>
            </a:lvl6pPr>
            <a:lvl7pPr marL="2971800" indent="-228600" algn="ctr" eaLnBrk="0" fontAlgn="base" hangingPunct="0">
              <a:spcBef>
                <a:spcPct val="0"/>
              </a:spcBef>
              <a:spcAft>
                <a:spcPct val="0"/>
              </a:spcAft>
              <a:defRPr sz="2400">
                <a:solidFill>
                  <a:schemeClr val="bg1"/>
                </a:solidFill>
                <a:latin typeface="Book Antiqua" charset="0"/>
                <a:ea typeface="ＭＳ Ｐゴシック" charset="0"/>
              </a:defRPr>
            </a:lvl7pPr>
            <a:lvl8pPr marL="3429000" indent="-228600" algn="ctr" eaLnBrk="0" fontAlgn="base" hangingPunct="0">
              <a:spcBef>
                <a:spcPct val="0"/>
              </a:spcBef>
              <a:spcAft>
                <a:spcPct val="0"/>
              </a:spcAft>
              <a:defRPr sz="2400">
                <a:solidFill>
                  <a:schemeClr val="bg1"/>
                </a:solidFill>
                <a:latin typeface="Book Antiqua" charset="0"/>
                <a:ea typeface="ＭＳ Ｐゴシック" charset="0"/>
              </a:defRPr>
            </a:lvl8pPr>
            <a:lvl9pPr marL="3886200" indent="-228600" algn="ctr" eaLnBrk="0" fontAlgn="base" hangingPunct="0">
              <a:spcBef>
                <a:spcPct val="0"/>
              </a:spcBef>
              <a:spcAft>
                <a:spcPct val="0"/>
              </a:spcAft>
              <a:defRPr sz="2400">
                <a:solidFill>
                  <a:schemeClr val="bg1"/>
                </a:solidFill>
                <a:latin typeface="Book Antiqua" charset="0"/>
                <a:ea typeface="ＭＳ Ｐゴシック" charset="0"/>
              </a:defRPr>
            </a:lvl9pPr>
          </a:lstStyle>
          <a:p>
            <a:pPr algn="r">
              <a:lnSpc>
                <a:spcPct val="110000"/>
              </a:lnSpc>
            </a:pPr>
            <a:r>
              <a:rPr lang="en-US" sz="1600" dirty="0">
                <a:solidFill>
                  <a:srgbClr val="FFFF00"/>
                </a:solidFill>
                <a:latin typeface="Arial" charset="0"/>
                <a:cs typeface="Times New Roman" charset="0"/>
              </a:rPr>
              <a:t>GPM </a:t>
            </a:r>
            <a:r>
              <a:rPr lang="en-US" sz="1600" dirty="0" smtClean="0">
                <a:solidFill>
                  <a:srgbClr val="FFFF00"/>
                </a:solidFill>
                <a:latin typeface="Arial" charset="0"/>
                <a:cs typeface="Times New Roman" charset="0"/>
              </a:rPr>
              <a:t>Core </a:t>
            </a:r>
            <a:r>
              <a:rPr lang="en-US" sz="1600" dirty="0">
                <a:solidFill>
                  <a:srgbClr val="FFFF00"/>
                </a:solidFill>
                <a:latin typeface="Arial" charset="0"/>
                <a:cs typeface="Times New Roman" charset="0"/>
              </a:rPr>
              <a:t>Observatory</a:t>
            </a:r>
          </a:p>
          <a:p>
            <a:pPr algn="r">
              <a:lnSpc>
                <a:spcPct val="110000"/>
              </a:lnSpc>
            </a:pPr>
            <a:r>
              <a:rPr lang="en-US" sz="1600" i="1" dirty="0">
                <a:solidFill>
                  <a:srgbClr val="FFFF00"/>
                </a:solidFill>
                <a:latin typeface="Times New Roman" charset="0"/>
                <a:cs typeface="Times New Roman" charset="0"/>
              </a:rPr>
              <a:t> </a:t>
            </a:r>
            <a:r>
              <a:rPr lang="en-US" sz="1600" i="1" dirty="0" smtClean="0">
                <a:solidFill>
                  <a:srgbClr val="FFFF00"/>
                </a:solidFill>
                <a:latin typeface="Times New Roman" charset="0"/>
                <a:cs typeface="Times New Roman" charset="0"/>
              </a:rPr>
              <a:t>(NASA/JAXA, 2014 )</a:t>
            </a:r>
          </a:p>
          <a:p>
            <a:pPr algn="r">
              <a:lnSpc>
                <a:spcPct val="110000"/>
              </a:lnSpc>
            </a:pPr>
            <a:r>
              <a:rPr lang="en-US" sz="1600" i="1" dirty="0" smtClean="0">
                <a:solidFill>
                  <a:srgbClr val="FFFFFF"/>
                </a:solidFill>
                <a:latin typeface="Times New Roman" charset="0"/>
                <a:cs typeface="Times New Roman" charset="0"/>
              </a:rPr>
              <a:t>DPR (Ku &amp; </a:t>
            </a:r>
            <a:r>
              <a:rPr lang="en-US" sz="1600" i="1" dirty="0" err="1" smtClean="0">
                <a:solidFill>
                  <a:srgbClr val="FFFFFF"/>
                </a:solidFill>
                <a:latin typeface="Times New Roman" charset="0"/>
                <a:cs typeface="Times New Roman" charset="0"/>
              </a:rPr>
              <a:t>Ka</a:t>
            </a:r>
            <a:r>
              <a:rPr lang="en-US" sz="1600" i="1" dirty="0" smtClean="0">
                <a:solidFill>
                  <a:srgbClr val="FFFFFF"/>
                </a:solidFill>
                <a:latin typeface="Times New Roman" charset="0"/>
                <a:cs typeface="Times New Roman" charset="0"/>
              </a:rPr>
              <a:t> band)</a:t>
            </a:r>
          </a:p>
          <a:p>
            <a:pPr algn="r">
              <a:lnSpc>
                <a:spcPct val="110000"/>
              </a:lnSpc>
            </a:pPr>
            <a:r>
              <a:rPr lang="en-US" sz="1600" i="1" dirty="0" smtClean="0">
                <a:solidFill>
                  <a:srgbClr val="FFFFFF"/>
                </a:solidFill>
                <a:latin typeface="Times New Roman" charset="0"/>
                <a:cs typeface="Times New Roman" charset="0"/>
              </a:rPr>
              <a:t>GMI (10-183 GHz)</a:t>
            </a:r>
          </a:p>
          <a:p>
            <a:pPr algn="r">
              <a:lnSpc>
                <a:spcPct val="110000"/>
              </a:lnSpc>
            </a:pPr>
            <a:r>
              <a:rPr lang="en-US" sz="1600" i="1" dirty="0" smtClean="0">
                <a:solidFill>
                  <a:srgbClr val="FFFFFF"/>
                </a:solidFill>
                <a:latin typeface="Times New Roman" charset="0"/>
                <a:cs typeface="Times New Roman" charset="0"/>
              </a:rPr>
              <a:t>65</a:t>
            </a:r>
            <a:r>
              <a:rPr lang="en-US" sz="1600" i="1" baseline="30000" dirty="0" smtClean="0">
                <a:solidFill>
                  <a:srgbClr val="FFFFFF"/>
                </a:solidFill>
                <a:latin typeface="Times New Roman" charset="0"/>
                <a:cs typeface="Times New Roman" charset="0"/>
              </a:rPr>
              <a:t>o</a:t>
            </a:r>
            <a:r>
              <a:rPr lang="en-US" sz="1600" i="1" dirty="0" smtClean="0">
                <a:solidFill>
                  <a:srgbClr val="FFFFFF"/>
                </a:solidFill>
                <a:latin typeface="Times New Roman" charset="0"/>
                <a:cs typeface="Times New Roman" charset="0"/>
              </a:rPr>
              <a:t> Inclination</a:t>
            </a:r>
          </a:p>
          <a:p>
            <a:pPr algn="r">
              <a:lnSpc>
                <a:spcPct val="110000"/>
              </a:lnSpc>
            </a:pPr>
            <a:r>
              <a:rPr lang="en-US" sz="1600" i="1" dirty="0" smtClean="0">
                <a:solidFill>
                  <a:srgbClr val="FFFFFF"/>
                </a:solidFill>
                <a:latin typeface="Times New Roman" charset="0"/>
                <a:cs typeface="Times New Roman" charset="0"/>
              </a:rPr>
              <a:t>407 km altitude</a:t>
            </a:r>
          </a:p>
          <a:p>
            <a:pPr algn="r">
              <a:lnSpc>
                <a:spcPct val="110000"/>
              </a:lnSpc>
            </a:pPr>
            <a:r>
              <a:rPr lang="en-US" sz="1600" i="1" dirty="0" smtClean="0">
                <a:solidFill>
                  <a:srgbClr val="FFFFFF"/>
                </a:solidFill>
                <a:latin typeface="Times New Roman" charset="0"/>
                <a:cs typeface="Times New Roman" charset="0"/>
              </a:rPr>
              <a:t>5 km best footprint</a:t>
            </a:r>
          </a:p>
          <a:p>
            <a:pPr algn="r">
              <a:lnSpc>
                <a:spcPct val="110000"/>
              </a:lnSpc>
            </a:pPr>
            <a:r>
              <a:rPr lang="en-US" sz="1600" i="1" dirty="0" smtClean="0">
                <a:solidFill>
                  <a:srgbClr val="FFFFFF"/>
                </a:solidFill>
                <a:latin typeface="Times New Roman" charset="0"/>
                <a:cs typeface="Times New Roman" charset="0"/>
              </a:rPr>
              <a:t>0.2 – 110 mm/</a:t>
            </a:r>
            <a:r>
              <a:rPr lang="en-US" sz="1600" i="1" dirty="0" err="1" smtClean="0">
                <a:solidFill>
                  <a:srgbClr val="FFFFFF"/>
                </a:solidFill>
                <a:latin typeface="Times New Roman" charset="0"/>
                <a:cs typeface="Times New Roman" charset="0"/>
              </a:rPr>
              <a:t>hr</a:t>
            </a:r>
            <a:r>
              <a:rPr lang="en-US" sz="1600" i="1" dirty="0" smtClean="0">
                <a:solidFill>
                  <a:srgbClr val="FFFFFF"/>
                </a:solidFill>
                <a:latin typeface="Times New Roman" charset="0"/>
                <a:cs typeface="Times New Roman" charset="0"/>
              </a:rPr>
              <a:t> and snow</a:t>
            </a:r>
          </a:p>
          <a:p>
            <a:pPr algn="r">
              <a:lnSpc>
                <a:spcPct val="110000"/>
              </a:lnSpc>
            </a:pPr>
            <a:r>
              <a:rPr lang="en-US" sz="1600" i="1" dirty="0" smtClean="0">
                <a:solidFill>
                  <a:srgbClr val="FFFFFF"/>
                </a:solidFill>
                <a:latin typeface="Times New Roman" charset="0"/>
                <a:cs typeface="Times New Roman" charset="0"/>
              </a:rPr>
              <a:t>Lifetime: 3, 5, 15 years  </a:t>
            </a:r>
            <a:endParaRPr lang="en-US" sz="1600" i="1" dirty="0">
              <a:solidFill>
                <a:srgbClr val="FFFFFF"/>
              </a:solidFill>
              <a:latin typeface="Times New Roman" charset="0"/>
              <a:cs typeface="Times New Roman" charset="0"/>
            </a:endParaRPr>
          </a:p>
        </p:txBody>
      </p:sp>
      <p:sp>
        <p:nvSpPr>
          <p:cNvPr id="4101" name="Text Box 4"/>
          <p:cNvSpPr txBox="1">
            <a:spLocks noChangeArrowheads="1"/>
          </p:cNvSpPr>
          <p:nvPr/>
        </p:nvSpPr>
        <p:spPr bwMode="auto">
          <a:xfrm>
            <a:off x="3097050" y="566913"/>
            <a:ext cx="16637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bg1"/>
                </a:solidFill>
                <a:latin typeface="Book Antiqua" charset="0"/>
                <a:ea typeface="ＭＳ Ｐゴシック" charset="0"/>
                <a:cs typeface="ＭＳ Ｐゴシック" charset="0"/>
              </a:defRPr>
            </a:lvl1pPr>
            <a:lvl2pPr marL="742950" indent="-285750">
              <a:defRPr sz="2400">
                <a:solidFill>
                  <a:schemeClr val="bg1"/>
                </a:solidFill>
                <a:latin typeface="Book Antiqua" charset="0"/>
                <a:ea typeface="ＭＳ Ｐゴシック" charset="0"/>
              </a:defRPr>
            </a:lvl2pPr>
            <a:lvl3pPr marL="1143000" indent="-228600">
              <a:defRPr sz="2400">
                <a:solidFill>
                  <a:schemeClr val="bg1"/>
                </a:solidFill>
                <a:latin typeface="Book Antiqua" charset="0"/>
                <a:ea typeface="ＭＳ Ｐゴシック" charset="0"/>
              </a:defRPr>
            </a:lvl3pPr>
            <a:lvl4pPr marL="1600200" indent="-228600">
              <a:defRPr sz="2400">
                <a:solidFill>
                  <a:schemeClr val="bg1"/>
                </a:solidFill>
                <a:latin typeface="Book Antiqua" charset="0"/>
                <a:ea typeface="ＭＳ Ｐゴシック" charset="0"/>
              </a:defRPr>
            </a:lvl4pPr>
            <a:lvl5pPr marL="2057400" indent="-228600">
              <a:defRPr sz="2400">
                <a:solidFill>
                  <a:schemeClr val="bg1"/>
                </a:solidFill>
                <a:latin typeface="Book Antiqua" charset="0"/>
                <a:ea typeface="ＭＳ Ｐゴシック" charset="0"/>
              </a:defRPr>
            </a:lvl5pPr>
            <a:lvl6pPr marL="2514600" indent="-228600" algn="ctr" eaLnBrk="0" fontAlgn="base" hangingPunct="0">
              <a:spcBef>
                <a:spcPct val="0"/>
              </a:spcBef>
              <a:spcAft>
                <a:spcPct val="0"/>
              </a:spcAft>
              <a:defRPr sz="2400">
                <a:solidFill>
                  <a:schemeClr val="bg1"/>
                </a:solidFill>
                <a:latin typeface="Book Antiqua" charset="0"/>
                <a:ea typeface="ＭＳ Ｐゴシック" charset="0"/>
              </a:defRPr>
            </a:lvl6pPr>
            <a:lvl7pPr marL="2971800" indent="-228600" algn="ctr" eaLnBrk="0" fontAlgn="base" hangingPunct="0">
              <a:spcBef>
                <a:spcPct val="0"/>
              </a:spcBef>
              <a:spcAft>
                <a:spcPct val="0"/>
              </a:spcAft>
              <a:defRPr sz="2400">
                <a:solidFill>
                  <a:schemeClr val="bg1"/>
                </a:solidFill>
                <a:latin typeface="Book Antiqua" charset="0"/>
                <a:ea typeface="ＭＳ Ｐゴシック" charset="0"/>
              </a:defRPr>
            </a:lvl7pPr>
            <a:lvl8pPr marL="3429000" indent="-228600" algn="ctr" eaLnBrk="0" fontAlgn="base" hangingPunct="0">
              <a:spcBef>
                <a:spcPct val="0"/>
              </a:spcBef>
              <a:spcAft>
                <a:spcPct val="0"/>
              </a:spcAft>
              <a:defRPr sz="2400">
                <a:solidFill>
                  <a:schemeClr val="bg1"/>
                </a:solidFill>
                <a:latin typeface="Book Antiqua" charset="0"/>
                <a:ea typeface="ＭＳ Ｐゴシック" charset="0"/>
              </a:defRPr>
            </a:lvl8pPr>
            <a:lvl9pPr marL="3886200" indent="-228600" algn="ctr" eaLnBrk="0" fontAlgn="base" hangingPunct="0">
              <a:spcBef>
                <a:spcPct val="0"/>
              </a:spcBef>
              <a:spcAft>
                <a:spcPct val="0"/>
              </a:spcAft>
              <a:defRPr sz="2400">
                <a:solidFill>
                  <a:schemeClr val="bg1"/>
                </a:solidFill>
                <a:latin typeface="Book Antiqua" charset="0"/>
                <a:ea typeface="ＭＳ Ｐゴシック" charset="0"/>
              </a:defRPr>
            </a:lvl9pPr>
          </a:lstStyle>
          <a:p>
            <a:pPr>
              <a:lnSpc>
                <a:spcPct val="110000"/>
              </a:lnSpc>
            </a:pPr>
            <a:r>
              <a:rPr lang="en-US" sz="1400" dirty="0" err="1">
                <a:solidFill>
                  <a:srgbClr val="FFFF00"/>
                </a:solidFill>
                <a:latin typeface="Arial" charset="0"/>
                <a:cs typeface="Times New Roman" charset="0"/>
              </a:rPr>
              <a:t>Suomi</a:t>
            </a:r>
            <a:r>
              <a:rPr lang="en-US" sz="1400" dirty="0">
                <a:solidFill>
                  <a:srgbClr val="FFFF00"/>
                </a:solidFill>
                <a:latin typeface="Arial" charset="0"/>
                <a:cs typeface="Times New Roman" charset="0"/>
              </a:rPr>
              <a:t> NPP</a:t>
            </a:r>
            <a:r>
              <a:rPr lang="en-US" sz="1400" i="1" dirty="0">
                <a:solidFill>
                  <a:srgbClr val="FFFF00"/>
                </a:solidFill>
                <a:latin typeface="Times New Roman" charset="0"/>
                <a:cs typeface="Times New Roman" charset="0"/>
              </a:rPr>
              <a:t>  </a:t>
            </a:r>
          </a:p>
          <a:p>
            <a:pPr>
              <a:lnSpc>
                <a:spcPct val="110000"/>
              </a:lnSpc>
            </a:pPr>
            <a:r>
              <a:rPr lang="en-US" sz="1400" i="1" dirty="0">
                <a:solidFill>
                  <a:srgbClr val="FFFF00"/>
                </a:solidFill>
                <a:latin typeface="Times New Roman" charset="0"/>
                <a:cs typeface="Times New Roman" charset="0"/>
              </a:rPr>
              <a:t> (NASA/NOAA)   </a:t>
            </a:r>
          </a:p>
        </p:txBody>
      </p:sp>
      <p:sp>
        <p:nvSpPr>
          <p:cNvPr id="4102" name="Text Box 4"/>
          <p:cNvSpPr txBox="1">
            <a:spLocks noChangeArrowheads="1"/>
          </p:cNvSpPr>
          <p:nvPr/>
        </p:nvSpPr>
        <p:spPr bwMode="auto">
          <a:xfrm>
            <a:off x="1167635" y="1209851"/>
            <a:ext cx="1754188"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bg1"/>
                </a:solidFill>
                <a:latin typeface="Book Antiqua" charset="0"/>
                <a:ea typeface="ＭＳ Ｐゴシック" charset="0"/>
                <a:cs typeface="ＭＳ Ｐゴシック" charset="0"/>
              </a:defRPr>
            </a:lvl1pPr>
            <a:lvl2pPr marL="742950" indent="-285750">
              <a:defRPr sz="2400">
                <a:solidFill>
                  <a:schemeClr val="bg1"/>
                </a:solidFill>
                <a:latin typeface="Book Antiqua" charset="0"/>
                <a:ea typeface="ＭＳ Ｐゴシック" charset="0"/>
              </a:defRPr>
            </a:lvl2pPr>
            <a:lvl3pPr marL="1143000" indent="-228600">
              <a:defRPr sz="2400">
                <a:solidFill>
                  <a:schemeClr val="bg1"/>
                </a:solidFill>
                <a:latin typeface="Book Antiqua" charset="0"/>
                <a:ea typeface="ＭＳ Ｐゴシック" charset="0"/>
              </a:defRPr>
            </a:lvl3pPr>
            <a:lvl4pPr marL="1600200" indent="-228600">
              <a:defRPr sz="2400">
                <a:solidFill>
                  <a:schemeClr val="bg1"/>
                </a:solidFill>
                <a:latin typeface="Book Antiqua" charset="0"/>
                <a:ea typeface="ＭＳ Ｐゴシック" charset="0"/>
              </a:defRPr>
            </a:lvl4pPr>
            <a:lvl5pPr marL="2057400" indent="-228600">
              <a:defRPr sz="2400">
                <a:solidFill>
                  <a:schemeClr val="bg1"/>
                </a:solidFill>
                <a:latin typeface="Book Antiqua" charset="0"/>
                <a:ea typeface="ＭＳ Ｐゴシック" charset="0"/>
              </a:defRPr>
            </a:lvl5pPr>
            <a:lvl6pPr marL="2514600" indent="-228600" algn="ctr" eaLnBrk="0" fontAlgn="base" hangingPunct="0">
              <a:spcBef>
                <a:spcPct val="0"/>
              </a:spcBef>
              <a:spcAft>
                <a:spcPct val="0"/>
              </a:spcAft>
              <a:defRPr sz="2400">
                <a:solidFill>
                  <a:schemeClr val="bg1"/>
                </a:solidFill>
                <a:latin typeface="Book Antiqua" charset="0"/>
                <a:ea typeface="ＭＳ Ｐゴシック" charset="0"/>
              </a:defRPr>
            </a:lvl6pPr>
            <a:lvl7pPr marL="2971800" indent="-228600" algn="ctr" eaLnBrk="0" fontAlgn="base" hangingPunct="0">
              <a:spcBef>
                <a:spcPct val="0"/>
              </a:spcBef>
              <a:spcAft>
                <a:spcPct val="0"/>
              </a:spcAft>
              <a:defRPr sz="2400">
                <a:solidFill>
                  <a:schemeClr val="bg1"/>
                </a:solidFill>
                <a:latin typeface="Book Antiqua" charset="0"/>
                <a:ea typeface="ＭＳ Ｐゴシック" charset="0"/>
              </a:defRPr>
            </a:lvl7pPr>
            <a:lvl8pPr marL="3429000" indent="-228600" algn="ctr" eaLnBrk="0" fontAlgn="base" hangingPunct="0">
              <a:spcBef>
                <a:spcPct val="0"/>
              </a:spcBef>
              <a:spcAft>
                <a:spcPct val="0"/>
              </a:spcAft>
              <a:defRPr sz="2400">
                <a:solidFill>
                  <a:schemeClr val="bg1"/>
                </a:solidFill>
                <a:latin typeface="Book Antiqua" charset="0"/>
                <a:ea typeface="ＭＳ Ｐゴシック" charset="0"/>
              </a:defRPr>
            </a:lvl8pPr>
            <a:lvl9pPr marL="3886200" indent="-228600" algn="ctr" eaLnBrk="0" fontAlgn="base" hangingPunct="0">
              <a:spcBef>
                <a:spcPct val="0"/>
              </a:spcBef>
              <a:spcAft>
                <a:spcPct val="0"/>
              </a:spcAft>
              <a:defRPr sz="2400">
                <a:solidFill>
                  <a:schemeClr val="bg1"/>
                </a:solidFill>
                <a:latin typeface="Book Antiqua" charset="0"/>
                <a:ea typeface="ＭＳ Ｐゴシック" charset="0"/>
              </a:defRPr>
            </a:lvl9pPr>
          </a:lstStyle>
          <a:p>
            <a:pPr>
              <a:lnSpc>
                <a:spcPct val="110000"/>
              </a:lnSpc>
            </a:pPr>
            <a:r>
              <a:rPr lang="en-US" sz="1400" dirty="0" err="1">
                <a:solidFill>
                  <a:srgbClr val="FFFF00"/>
                </a:solidFill>
                <a:latin typeface="Arial" charset="0"/>
                <a:cs typeface="Times New Roman" charset="0"/>
              </a:rPr>
              <a:t>MetOp</a:t>
            </a:r>
            <a:r>
              <a:rPr lang="en-US" sz="1400" dirty="0">
                <a:solidFill>
                  <a:srgbClr val="FFFF00"/>
                </a:solidFill>
                <a:latin typeface="Arial" charset="0"/>
                <a:cs typeface="Times New Roman" charset="0"/>
              </a:rPr>
              <a:t> B/</a:t>
            </a:r>
            <a:r>
              <a:rPr lang="en-US" sz="1400" dirty="0">
                <a:solidFill>
                  <a:srgbClr val="FFFFFF"/>
                </a:solidFill>
                <a:latin typeface="Arial" charset="0"/>
                <a:cs typeface="Times New Roman" charset="0"/>
              </a:rPr>
              <a:t>C</a:t>
            </a:r>
          </a:p>
          <a:p>
            <a:pPr>
              <a:lnSpc>
                <a:spcPct val="110000"/>
              </a:lnSpc>
            </a:pPr>
            <a:r>
              <a:rPr lang="en-US" sz="1400" i="1" dirty="0">
                <a:solidFill>
                  <a:srgbClr val="FFFF00"/>
                </a:solidFill>
                <a:latin typeface="Times New Roman" charset="0"/>
                <a:cs typeface="Times New Roman" charset="0"/>
              </a:rPr>
              <a:t>    (EUMETSAT)   </a:t>
            </a:r>
          </a:p>
        </p:txBody>
      </p:sp>
      <p:sp>
        <p:nvSpPr>
          <p:cNvPr id="4103" name="Text Box 4"/>
          <p:cNvSpPr txBox="1">
            <a:spLocks noChangeArrowheads="1"/>
          </p:cNvSpPr>
          <p:nvPr/>
        </p:nvSpPr>
        <p:spPr bwMode="auto">
          <a:xfrm>
            <a:off x="951364" y="2725913"/>
            <a:ext cx="1447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bg1"/>
                </a:solidFill>
                <a:latin typeface="Book Antiqua" charset="0"/>
                <a:ea typeface="ＭＳ Ｐゴシック" charset="0"/>
                <a:cs typeface="ＭＳ Ｐゴシック" charset="0"/>
              </a:defRPr>
            </a:lvl1pPr>
            <a:lvl2pPr marL="742950" indent="-285750">
              <a:defRPr sz="2400">
                <a:solidFill>
                  <a:schemeClr val="bg1"/>
                </a:solidFill>
                <a:latin typeface="Book Antiqua" charset="0"/>
                <a:ea typeface="ＭＳ Ｐゴシック" charset="0"/>
              </a:defRPr>
            </a:lvl2pPr>
            <a:lvl3pPr marL="1143000" indent="-228600">
              <a:defRPr sz="2400">
                <a:solidFill>
                  <a:schemeClr val="bg1"/>
                </a:solidFill>
                <a:latin typeface="Book Antiqua" charset="0"/>
                <a:ea typeface="ＭＳ Ｐゴシック" charset="0"/>
              </a:defRPr>
            </a:lvl3pPr>
            <a:lvl4pPr marL="1600200" indent="-228600">
              <a:defRPr sz="2400">
                <a:solidFill>
                  <a:schemeClr val="bg1"/>
                </a:solidFill>
                <a:latin typeface="Book Antiqua" charset="0"/>
                <a:ea typeface="ＭＳ Ｐゴシック" charset="0"/>
              </a:defRPr>
            </a:lvl4pPr>
            <a:lvl5pPr marL="2057400" indent="-228600">
              <a:defRPr sz="2400">
                <a:solidFill>
                  <a:schemeClr val="bg1"/>
                </a:solidFill>
                <a:latin typeface="Book Antiqua" charset="0"/>
                <a:ea typeface="ＭＳ Ｐゴシック" charset="0"/>
              </a:defRPr>
            </a:lvl5pPr>
            <a:lvl6pPr marL="2514600" indent="-228600" algn="ctr" eaLnBrk="0" fontAlgn="base" hangingPunct="0">
              <a:spcBef>
                <a:spcPct val="0"/>
              </a:spcBef>
              <a:spcAft>
                <a:spcPct val="0"/>
              </a:spcAft>
              <a:defRPr sz="2400">
                <a:solidFill>
                  <a:schemeClr val="bg1"/>
                </a:solidFill>
                <a:latin typeface="Book Antiqua" charset="0"/>
                <a:ea typeface="ＭＳ Ｐゴシック" charset="0"/>
              </a:defRPr>
            </a:lvl6pPr>
            <a:lvl7pPr marL="2971800" indent="-228600" algn="ctr" eaLnBrk="0" fontAlgn="base" hangingPunct="0">
              <a:spcBef>
                <a:spcPct val="0"/>
              </a:spcBef>
              <a:spcAft>
                <a:spcPct val="0"/>
              </a:spcAft>
              <a:defRPr sz="2400">
                <a:solidFill>
                  <a:schemeClr val="bg1"/>
                </a:solidFill>
                <a:latin typeface="Book Antiqua" charset="0"/>
                <a:ea typeface="ＭＳ Ｐゴシック" charset="0"/>
              </a:defRPr>
            </a:lvl7pPr>
            <a:lvl8pPr marL="3429000" indent="-228600" algn="ctr" eaLnBrk="0" fontAlgn="base" hangingPunct="0">
              <a:spcBef>
                <a:spcPct val="0"/>
              </a:spcBef>
              <a:spcAft>
                <a:spcPct val="0"/>
              </a:spcAft>
              <a:defRPr sz="2400">
                <a:solidFill>
                  <a:schemeClr val="bg1"/>
                </a:solidFill>
                <a:latin typeface="Book Antiqua" charset="0"/>
                <a:ea typeface="ＭＳ Ｐゴシック" charset="0"/>
              </a:defRPr>
            </a:lvl8pPr>
            <a:lvl9pPr marL="3886200" indent="-228600" algn="ctr" eaLnBrk="0" fontAlgn="base" hangingPunct="0">
              <a:spcBef>
                <a:spcPct val="0"/>
              </a:spcBef>
              <a:spcAft>
                <a:spcPct val="0"/>
              </a:spcAft>
              <a:defRPr sz="2400">
                <a:solidFill>
                  <a:schemeClr val="bg1"/>
                </a:solidFill>
                <a:latin typeface="Book Antiqua" charset="0"/>
                <a:ea typeface="ＭＳ Ｐゴシック" charset="0"/>
              </a:defRPr>
            </a:lvl9pPr>
          </a:lstStyle>
          <a:p>
            <a:pPr>
              <a:lnSpc>
                <a:spcPct val="110000"/>
              </a:lnSpc>
            </a:pPr>
            <a:r>
              <a:rPr lang="en-US" sz="1400" dirty="0">
                <a:solidFill>
                  <a:srgbClr val="FFFFFF"/>
                </a:solidFill>
                <a:latin typeface="Arial" charset="0"/>
                <a:cs typeface="Times New Roman" charset="0"/>
              </a:rPr>
              <a:t> JPSS-1  </a:t>
            </a:r>
            <a:r>
              <a:rPr lang="en-US" sz="1400" i="1" dirty="0">
                <a:solidFill>
                  <a:srgbClr val="FFFFFF"/>
                </a:solidFill>
                <a:latin typeface="Times New Roman" charset="0"/>
                <a:cs typeface="Times New Roman" charset="0"/>
              </a:rPr>
              <a:t> (NOAA) </a:t>
            </a:r>
          </a:p>
        </p:txBody>
      </p:sp>
      <p:sp>
        <p:nvSpPr>
          <p:cNvPr id="4104" name="Text Box 4"/>
          <p:cNvSpPr txBox="1">
            <a:spLocks noChangeArrowheads="1"/>
          </p:cNvSpPr>
          <p:nvPr/>
        </p:nvSpPr>
        <p:spPr bwMode="auto">
          <a:xfrm>
            <a:off x="1239698" y="5197068"/>
            <a:ext cx="1765300" cy="79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bg1"/>
                </a:solidFill>
                <a:latin typeface="Book Antiqua" charset="0"/>
                <a:ea typeface="ＭＳ Ｐゴシック" charset="0"/>
                <a:cs typeface="ＭＳ Ｐゴシック" charset="0"/>
              </a:defRPr>
            </a:lvl1pPr>
            <a:lvl2pPr marL="742950" indent="-285750">
              <a:defRPr sz="2400">
                <a:solidFill>
                  <a:schemeClr val="bg1"/>
                </a:solidFill>
                <a:latin typeface="Book Antiqua" charset="0"/>
                <a:ea typeface="ＭＳ Ｐゴシック" charset="0"/>
              </a:defRPr>
            </a:lvl2pPr>
            <a:lvl3pPr marL="1143000" indent="-228600">
              <a:defRPr sz="2400">
                <a:solidFill>
                  <a:schemeClr val="bg1"/>
                </a:solidFill>
                <a:latin typeface="Book Antiqua" charset="0"/>
                <a:ea typeface="ＭＳ Ｐゴシック" charset="0"/>
              </a:defRPr>
            </a:lvl3pPr>
            <a:lvl4pPr marL="1600200" indent="-228600">
              <a:defRPr sz="2400">
                <a:solidFill>
                  <a:schemeClr val="bg1"/>
                </a:solidFill>
                <a:latin typeface="Book Antiqua" charset="0"/>
                <a:ea typeface="ＭＳ Ｐゴシック" charset="0"/>
              </a:defRPr>
            </a:lvl4pPr>
            <a:lvl5pPr marL="2057400" indent="-228600">
              <a:defRPr sz="2400">
                <a:solidFill>
                  <a:schemeClr val="bg1"/>
                </a:solidFill>
                <a:latin typeface="Book Antiqua" charset="0"/>
                <a:ea typeface="ＭＳ Ｐゴシック" charset="0"/>
              </a:defRPr>
            </a:lvl5pPr>
            <a:lvl6pPr marL="2514600" indent="-228600" algn="ctr" eaLnBrk="0" fontAlgn="base" hangingPunct="0">
              <a:spcBef>
                <a:spcPct val="0"/>
              </a:spcBef>
              <a:spcAft>
                <a:spcPct val="0"/>
              </a:spcAft>
              <a:defRPr sz="2400">
                <a:solidFill>
                  <a:schemeClr val="bg1"/>
                </a:solidFill>
                <a:latin typeface="Book Antiqua" charset="0"/>
                <a:ea typeface="ＭＳ Ｐゴシック" charset="0"/>
              </a:defRPr>
            </a:lvl6pPr>
            <a:lvl7pPr marL="2971800" indent="-228600" algn="ctr" eaLnBrk="0" fontAlgn="base" hangingPunct="0">
              <a:spcBef>
                <a:spcPct val="0"/>
              </a:spcBef>
              <a:spcAft>
                <a:spcPct val="0"/>
              </a:spcAft>
              <a:defRPr sz="2400">
                <a:solidFill>
                  <a:schemeClr val="bg1"/>
                </a:solidFill>
                <a:latin typeface="Book Antiqua" charset="0"/>
                <a:ea typeface="ＭＳ Ｐゴシック" charset="0"/>
              </a:defRPr>
            </a:lvl7pPr>
            <a:lvl8pPr marL="3429000" indent="-228600" algn="ctr" eaLnBrk="0" fontAlgn="base" hangingPunct="0">
              <a:spcBef>
                <a:spcPct val="0"/>
              </a:spcBef>
              <a:spcAft>
                <a:spcPct val="0"/>
              </a:spcAft>
              <a:defRPr sz="2400">
                <a:solidFill>
                  <a:schemeClr val="bg1"/>
                </a:solidFill>
                <a:latin typeface="Book Antiqua" charset="0"/>
                <a:ea typeface="ＭＳ Ｐゴシック" charset="0"/>
              </a:defRPr>
            </a:lvl8pPr>
            <a:lvl9pPr marL="3886200" indent="-228600" algn="ctr" eaLnBrk="0" fontAlgn="base" hangingPunct="0">
              <a:spcBef>
                <a:spcPct val="0"/>
              </a:spcBef>
              <a:spcAft>
                <a:spcPct val="0"/>
              </a:spcAft>
              <a:defRPr sz="2400">
                <a:solidFill>
                  <a:schemeClr val="bg1"/>
                </a:solidFill>
                <a:latin typeface="Book Antiqua" charset="0"/>
                <a:ea typeface="ＭＳ Ｐゴシック" charset="0"/>
              </a:defRPr>
            </a:lvl9pPr>
          </a:lstStyle>
          <a:p>
            <a:pPr>
              <a:lnSpc>
                <a:spcPct val="110000"/>
              </a:lnSpc>
            </a:pPr>
            <a:r>
              <a:rPr lang="en-US" sz="1400" dirty="0">
                <a:solidFill>
                  <a:srgbClr val="FFFF00"/>
                </a:solidFill>
                <a:latin typeface="Arial" charset="0"/>
                <a:cs typeface="Times New Roman" charset="0"/>
              </a:rPr>
              <a:t>DMSP</a:t>
            </a:r>
            <a:r>
              <a:rPr lang="en-US" sz="1400" dirty="0" smtClean="0">
                <a:solidFill>
                  <a:srgbClr val="FFFF00"/>
                </a:solidFill>
                <a:latin typeface="Arial" charset="0"/>
                <a:cs typeface="Times New Roman" charset="0"/>
              </a:rPr>
              <a:t> F17/F18</a:t>
            </a:r>
            <a:r>
              <a:rPr lang="en-US" sz="1400" dirty="0" smtClean="0">
                <a:solidFill>
                  <a:srgbClr val="FFFFFF"/>
                </a:solidFill>
                <a:latin typeface="Arial" charset="0"/>
                <a:cs typeface="Times New Roman" charset="0"/>
              </a:rPr>
              <a:t>/</a:t>
            </a:r>
            <a:r>
              <a:rPr lang="en-US" sz="1400" dirty="0" smtClean="0">
                <a:solidFill>
                  <a:srgbClr val="FFFF00"/>
                </a:solidFill>
                <a:latin typeface="Arial" charset="0"/>
                <a:cs typeface="Times New Roman" charset="0"/>
              </a:rPr>
              <a:t>F19</a:t>
            </a:r>
            <a:r>
              <a:rPr lang="en-US" sz="1400" dirty="0">
                <a:solidFill>
                  <a:srgbClr val="FFFFFF"/>
                </a:solidFill>
                <a:latin typeface="Arial" charset="0"/>
                <a:cs typeface="Times New Roman" charset="0"/>
              </a:rPr>
              <a:t>/F20</a:t>
            </a:r>
          </a:p>
          <a:p>
            <a:pPr>
              <a:lnSpc>
                <a:spcPct val="110000"/>
              </a:lnSpc>
            </a:pPr>
            <a:r>
              <a:rPr lang="en-US" sz="1400" i="1" dirty="0">
                <a:solidFill>
                  <a:srgbClr val="FFFFFF"/>
                </a:solidFill>
                <a:latin typeface="Times New Roman" charset="0"/>
                <a:cs typeface="Times New Roman" charset="0"/>
              </a:rPr>
              <a:t>(DOD) </a:t>
            </a:r>
          </a:p>
        </p:txBody>
      </p:sp>
      <p:sp>
        <p:nvSpPr>
          <p:cNvPr id="4105" name="Text Box 4"/>
          <p:cNvSpPr txBox="1">
            <a:spLocks noChangeArrowheads="1"/>
          </p:cNvSpPr>
          <p:nvPr/>
        </p:nvSpPr>
        <p:spPr bwMode="auto">
          <a:xfrm>
            <a:off x="6832600" y="5469113"/>
            <a:ext cx="15113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bg1"/>
                </a:solidFill>
                <a:latin typeface="Book Antiqua" charset="0"/>
                <a:ea typeface="ＭＳ Ｐゴシック" charset="0"/>
                <a:cs typeface="ＭＳ Ｐゴシック" charset="0"/>
              </a:defRPr>
            </a:lvl1pPr>
            <a:lvl2pPr marL="742950" indent="-285750">
              <a:defRPr sz="2400">
                <a:solidFill>
                  <a:schemeClr val="bg1"/>
                </a:solidFill>
                <a:latin typeface="Book Antiqua" charset="0"/>
                <a:ea typeface="ＭＳ Ｐゴシック" charset="0"/>
              </a:defRPr>
            </a:lvl2pPr>
            <a:lvl3pPr marL="1143000" indent="-228600">
              <a:defRPr sz="2400">
                <a:solidFill>
                  <a:schemeClr val="bg1"/>
                </a:solidFill>
                <a:latin typeface="Book Antiqua" charset="0"/>
                <a:ea typeface="ＭＳ Ｐゴシック" charset="0"/>
              </a:defRPr>
            </a:lvl3pPr>
            <a:lvl4pPr marL="1600200" indent="-228600">
              <a:defRPr sz="2400">
                <a:solidFill>
                  <a:schemeClr val="bg1"/>
                </a:solidFill>
                <a:latin typeface="Book Antiqua" charset="0"/>
                <a:ea typeface="ＭＳ Ｐゴシック" charset="0"/>
              </a:defRPr>
            </a:lvl4pPr>
            <a:lvl5pPr marL="2057400" indent="-228600">
              <a:defRPr sz="2400">
                <a:solidFill>
                  <a:schemeClr val="bg1"/>
                </a:solidFill>
                <a:latin typeface="Book Antiqua" charset="0"/>
                <a:ea typeface="ＭＳ Ｐゴシック" charset="0"/>
              </a:defRPr>
            </a:lvl5pPr>
            <a:lvl6pPr marL="2514600" indent="-228600" algn="ctr" eaLnBrk="0" fontAlgn="base" hangingPunct="0">
              <a:spcBef>
                <a:spcPct val="0"/>
              </a:spcBef>
              <a:spcAft>
                <a:spcPct val="0"/>
              </a:spcAft>
              <a:defRPr sz="2400">
                <a:solidFill>
                  <a:schemeClr val="bg1"/>
                </a:solidFill>
                <a:latin typeface="Book Antiqua" charset="0"/>
                <a:ea typeface="ＭＳ Ｐゴシック" charset="0"/>
              </a:defRPr>
            </a:lvl6pPr>
            <a:lvl7pPr marL="2971800" indent="-228600" algn="ctr" eaLnBrk="0" fontAlgn="base" hangingPunct="0">
              <a:spcBef>
                <a:spcPct val="0"/>
              </a:spcBef>
              <a:spcAft>
                <a:spcPct val="0"/>
              </a:spcAft>
              <a:defRPr sz="2400">
                <a:solidFill>
                  <a:schemeClr val="bg1"/>
                </a:solidFill>
                <a:latin typeface="Book Antiqua" charset="0"/>
                <a:ea typeface="ＭＳ Ｐゴシック" charset="0"/>
              </a:defRPr>
            </a:lvl7pPr>
            <a:lvl8pPr marL="3429000" indent="-228600" algn="ctr" eaLnBrk="0" fontAlgn="base" hangingPunct="0">
              <a:spcBef>
                <a:spcPct val="0"/>
              </a:spcBef>
              <a:spcAft>
                <a:spcPct val="0"/>
              </a:spcAft>
              <a:defRPr sz="2400">
                <a:solidFill>
                  <a:schemeClr val="bg1"/>
                </a:solidFill>
                <a:latin typeface="Book Antiqua" charset="0"/>
                <a:ea typeface="ＭＳ Ｐゴシック" charset="0"/>
              </a:defRPr>
            </a:lvl8pPr>
            <a:lvl9pPr marL="3886200" indent="-228600" algn="ctr" eaLnBrk="0" fontAlgn="base" hangingPunct="0">
              <a:spcBef>
                <a:spcPct val="0"/>
              </a:spcBef>
              <a:spcAft>
                <a:spcPct val="0"/>
              </a:spcAft>
              <a:defRPr sz="2400">
                <a:solidFill>
                  <a:schemeClr val="bg1"/>
                </a:solidFill>
                <a:latin typeface="Book Antiqua" charset="0"/>
                <a:ea typeface="ＭＳ Ｐゴシック" charset="0"/>
              </a:defRPr>
            </a:lvl9pPr>
          </a:lstStyle>
          <a:p>
            <a:pPr>
              <a:lnSpc>
                <a:spcPct val="110000"/>
              </a:lnSpc>
            </a:pPr>
            <a:r>
              <a:rPr lang="en-US" sz="1400" dirty="0">
                <a:solidFill>
                  <a:srgbClr val="FFFF00"/>
                </a:solidFill>
                <a:latin typeface="Arial" charset="0"/>
                <a:cs typeface="Times New Roman" charset="0"/>
              </a:rPr>
              <a:t>GCOM-W1</a:t>
            </a:r>
            <a:r>
              <a:rPr lang="en-US" sz="1400" i="1" dirty="0">
                <a:solidFill>
                  <a:srgbClr val="FFFF00"/>
                </a:solidFill>
                <a:latin typeface="Times New Roman" charset="0"/>
                <a:cs typeface="Times New Roman" charset="0"/>
              </a:rPr>
              <a:t> (JAXA) </a:t>
            </a:r>
          </a:p>
        </p:txBody>
      </p:sp>
      <p:sp>
        <p:nvSpPr>
          <p:cNvPr id="4106" name="Text Box 4"/>
          <p:cNvSpPr txBox="1">
            <a:spLocks noChangeArrowheads="1"/>
          </p:cNvSpPr>
          <p:nvPr/>
        </p:nvSpPr>
        <p:spPr bwMode="auto">
          <a:xfrm>
            <a:off x="7531100" y="4084813"/>
            <a:ext cx="1320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bg1"/>
                </a:solidFill>
                <a:latin typeface="Book Antiqua" charset="0"/>
                <a:ea typeface="ＭＳ Ｐゴシック" charset="0"/>
                <a:cs typeface="ＭＳ Ｐゴシック" charset="0"/>
              </a:defRPr>
            </a:lvl1pPr>
            <a:lvl2pPr marL="742950" indent="-285750">
              <a:defRPr sz="2400">
                <a:solidFill>
                  <a:schemeClr val="bg1"/>
                </a:solidFill>
                <a:latin typeface="Book Antiqua" charset="0"/>
                <a:ea typeface="ＭＳ Ｐゴシック" charset="0"/>
              </a:defRPr>
            </a:lvl2pPr>
            <a:lvl3pPr marL="1143000" indent="-228600">
              <a:defRPr sz="2400">
                <a:solidFill>
                  <a:schemeClr val="bg1"/>
                </a:solidFill>
                <a:latin typeface="Book Antiqua" charset="0"/>
                <a:ea typeface="ＭＳ Ｐゴシック" charset="0"/>
              </a:defRPr>
            </a:lvl3pPr>
            <a:lvl4pPr marL="1600200" indent="-228600">
              <a:defRPr sz="2400">
                <a:solidFill>
                  <a:schemeClr val="bg1"/>
                </a:solidFill>
                <a:latin typeface="Book Antiqua" charset="0"/>
                <a:ea typeface="ＭＳ Ｐゴシック" charset="0"/>
              </a:defRPr>
            </a:lvl4pPr>
            <a:lvl5pPr marL="2057400" indent="-228600">
              <a:defRPr sz="2400">
                <a:solidFill>
                  <a:schemeClr val="bg1"/>
                </a:solidFill>
                <a:latin typeface="Book Antiqua" charset="0"/>
                <a:ea typeface="ＭＳ Ｐゴシック" charset="0"/>
              </a:defRPr>
            </a:lvl5pPr>
            <a:lvl6pPr marL="2514600" indent="-228600" algn="ctr" eaLnBrk="0" fontAlgn="base" hangingPunct="0">
              <a:spcBef>
                <a:spcPct val="0"/>
              </a:spcBef>
              <a:spcAft>
                <a:spcPct val="0"/>
              </a:spcAft>
              <a:defRPr sz="2400">
                <a:solidFill>
                  <a:schemeClr val="bg1"/>
                </a:solidFill>
                <a:latin typeface="Book Antiqua" charset="0"/>
                <a:ea typeface="ＭＳ Ｐゴシック" charset="0"/>
              </a:defRPr>
            </a:lvl6pPr>
            <a:lvl7pPr marL="2971800" indent="-228600" algn="ctr" eaLnBrk="0" fontAlgn="base" hangingPunct="0">
              <a:spcBef>
                <a:spcPct val="0"/>
              </a:spcBef>
              <a:spcAft>
                <a:spcPct val="0"/>
              </a:spcAft>
              <a:defRPr sz="2400">
                <a:solidFill>
                  <a:schemeClr val="bg1"/>
                </a:solidFill>
                <a:latin typeface="Book Antiqua" charset="0"/>
                <a:ea typeface="ＭＳ Ｐゴシック" charset="0"/>
              </a:defRPr>
            </a:lvl7pPr>
            <a:lvl8pPr marL="3429000" indent="-228600" algn="ctr" eaLnBrk="0" fontAlgn="base" hangingPunct="0">
              <a:spcBef>
                <a:spcPct val="0"/>
              </a:spcBef>
              <a:spcAft>
                <a:spcPct val="0"/>
              </a:spcAft>
              <a:defRPr sz="2400">
                <a:solidFill>
                  <a:schemeClr val="bg1"/>
                </a:solidFill>
                <a:latin typeface="Book Antiqua" charset="0"/>
                <a:ea typeface="ＭＳ Ｐゴシック" charset="0"/>
              </a:defRPr>
            </a:lvl8pPr>
            <a:lvl9pPr marL="3886200" indent="-228600" algn="ctr" eaLnBrk="0" fontAlgn="base" hangingPunct="0">
              <a:spcBef>
                <a:spcPct val="0"/>
              </a:spcBef>
              <a:spcAft>
                <a:spcPct val="0"/>
              </a:spcAft>
              <a:defRPr sz="2400">
                <a:solidFill>
                  <a:schemeClr val="bg1"/>
                </a:solidFill>
                <a:latin typeface="Book Antiqua" charset="0"/>
                <a:ea typeface="ＭＳ Ｐゴシック" charset="0"/>
              </a:defRPr>
            </a:lvl9pPr>
          </a:lstStyle>
          <a:p>
            <a:pPr>
              <a:lnSpc>
                <a:spcPct val="110000"/>
              </a:lnSpc>
            </a:pPr>
            <a:r>
              <a:rPr lang="en-US" sz="1400" dirty="0">
                <a:solidFill>
                  <a:srgbClr val="FFFF00"/>
                </a:solidFill>
                <a:latin typeface="Arial" charset="0"/>
                <a:cs typeface="Times New Roman" charset="0"/>
              </a:rPr>
              <a:t>NOAA</a:t>
            </a:r>
            <a:r>
              <a:rPr lang="en-US" sz="1400" dirty="0" smtClean="0">
                <a:solidFill>
                  <a:srgbClr val="FFFF00"/>
                </a:solidFill>
                <a:latin typeface="Arial" charset="0"/>
                <a:cs typeface="Times New Roman" charset="0"/>
              </a:rPr>
              <a:t> 18/19</a:t>
            </a:r>
            <a:r>
              <a:rPr lang="en-US" sz="1400" i="1" dirty="0" smtClean="0">
                <a:solidFill>
                  <a:srgbClr val="FFFF00"/>
                </a:solidFill>
                <a:latin typeface="Times New Roman" charset="0"/>
                <a:cs typeface="Times New Roman" charset="0"/>
              </a:rPr>
              <a:t> </a:t>
            </a:r>
            <a:r>
              <a:rPr lang="en-US" sz="1400" i="1" dirty="0">
                <a:solidFill>
                  <a:srgbClr val="FFFF00"/>
                </a:solidFill>
                <a:latin typeface="Times New Roman" charset="0"/>
                <a:cs typeface="Times New Roman" charset="0"/>
              </a:rPr>
              <a:t>(NOAA) </a:t>
            </a:r>
          </a:p>
        </p:txBody>
      </p:sp>
      <p:sp>
        <p:nvSpPr>
          <p:cNvPr id="4107" name="Text Box 4"/>
          <p:cNvSpPr txBox="1">
            <a:spLocks noChangeArrowheads="1"/>
          </p:cNvSpPr>
          <p:nvPr/>
        </p:nvSpPr>
        <p:spPr bwMode="auto">
          <a:xfrm>
            <a:off x="6731447" y="2967928"/>
            <a:ext cx="20193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bg1"/>
                </a:solidFill>
                <a:latin typeface="Book Antiqua" charset="0"/>
                <a:ea typeface="ＭＳ Ｐゴシック" charset="0"/>
                <a:cs typeface="ＭＳ Ｐゴシック" charset="0"/>
              </a:defRPr>
            </a:lvl1pPr>
            <a:lvl2pPr marL="742950" indent="-285750">
              <a:defRPr sz="2400">
                <a:solidFill>
                  <a:schemeClr val="bg1"/>
                </a:solidFill>
                <a:latin typeface="Book Antiqua" charset="0"/>
                <a:ea typeface="ＭＳ Ｐゴシック" charset="0"/>
              </a:defRPr>
            </a:lvl2pPr>
            <a:lvl3pPr marL="1143000" indent="-228600">
              <a:defRPr sz="2400">
                <a:solidFill>
                  <a:schemeClr val="bg1"/>
                </a:solidFill>
                <a:latin typeface="Book Antiqua" charset="0"/>
                <a:ea typeface="ＭＳ Ｐゴシック" charset="0"/>
              </a:defRPr>
            </a:lvl3pPr>
            <a:lvl4pPr marL="1600200" indent="-228600">
              <a:defRPr sz="2400">
                <a:solidFill>
                  <a:schemeClr val="bg1"/>
                </a:solidFill>
                <a:latin typeface="Book Antiqua" charset="0"/>
                <a:ea typeface="ＭＳ Ｐゴシック" charset="0"/>
              </a:defRPr>
            </a:lvl4pPr>
            <a:lvl5pPr marL="2057400" indent="-228600">
              <a:defRPr sz="2400">
                <a:solidFill>
                  <a:schemeClr val="bg1"/>
                </a:solidFill>
                <a:latin typeface="Book Antiqua" charset="0"/>
                <a:ea typeface="ＭＳ Ｐゴシック" charset="0"/>
              </a:defRPr>
            </a:lvl5pPr>
            <a:lvl6pPr marL="2514600" indent="-228600" algn="ctr" eaLnBrk="0" fontAlgn="base" hangingPunct="0">
              <a:spcBef>
                <a:spcPct val="0"/>
              </a:spcBef>
              <a:spcAft>
                <a:spcPct val="0"/>
              </a:spcAft>
              <a:defRPr sz="2400">
                <a:solidFill>
                  <a:schemeClr val="bg1"/>
                </a:solidFill>
                <a:latin typeface="Book Antiqua" charset="0"/>
                <a:ea typeface="ＭＳ Ｐゴシック" charset="0"/>
              </a:defRPr>
            </a:lvl6pPr>
            <a:lvl7pPr marL="2971800" indent="-228600" algn="ctr" eaLnBrk="0" fontAlgn="base" hangingPunct="0">
              <a:spcBef>
                <a:spcPct val="0"/>
              </a:spcBef>
              <a:spcAft>
                <a:spcPct val="0"/>
              </a:spcAft>
              <a:defRPr sz="2400">
                <a:solidFill>
                  <a:schemeClr val="bg1"/>
                </a:solidFill>
                <a:latin typeface="Book Antiqua" charset="0"/>
                <a:ea typeface="ＭＳ Ｐゴシック" charset="0"/>
              </a:defRPr>
            </a:lvl7pPr>
            <a:lvl8pPr marL="3429000" indent="-228600" algn="ctr" eaLnBrk="0" fontAlgn="base" hangingPunct="0">
              <a:spcBef>
                <a:spcPct val="0"/>
              </a:spcBef>
              <a:spcAft>
                <a:spcPct val="0"/>
              </a:spcAft>
              <a:defRPr sz="2400">
                <a:solidFill>
                  <a:schemeClr val="bg1"/>
                </a:solidFill>
                <a:latin typeface="Book Antiqua" charset="0"/>
                <a:ea typeface="ＭＳ Ｐゴシック" charset="0"/>
              </a:defRPr>
            </a:lvl8pPr>
            <a:lvl9pPr marL="3886200" indent="-228600" algn="ctr" eaLnBrk="0" fontAlgn="base" hangingPunct="0">
              <a:spcBef>
                <a:spcPct val="0"/>
              </a:spcBef>
              <a:spcAft>
                <a:spcPct val="0"/>
              </a:spcAft>
              <a:defRPr sz="2400">
                <a:solidFill>
                  <a:schemeClr val="bg1"/>
                </a:solidFill>
                <a:latin typeface="Book Antiqua" charset="0"/>
                <a:ea typeface="ＭＳ Ｐゴシック" charset="0"/>
              </a:defRPr>
            </a:lvl9pPr>
          </a:lstStyle>
          <a:p>
            <a:pPr algn="r">
              <a:lnSpc>
                <a:spcPct val="110000"/>
              </a:lnSpc>
            </a:pPr>
            <a:r>
              <a:rPr lang="en-US" sz="1400" dirty="0" err="1">
                <a:solidFill>
                  <a:srgbClr val="FFFF00"/>
                </a:solidFill>
                <a:latin typeface="Arial" charset="0"/>
                <a:cs typeface="Times New Roman" charset="0"/>
              </a:rPr>
              <a:t>Megha-Tropiques</a:t>
            </a:r>
            <a:r>
              <a:rPr lang="en-US" sz="1400" i="1" dirty="0">
                <a:solidFill>
                  <a:srgbClr val="FFFF00"/>
                </a:solidFill>
                <a:latin typeface="Times New Roman" charset="0"/>
                <a:cs typeface="Times New Roman" charset="0"/>
              </a:rPr>
              <a:t> (CNES/ISRO) </a:t>
            </a:r>
          </a:p>
        </p:txBody>
      </p:sp>
      <p:sp>
        <p:nvSpPr>
          <p:cNvPr id="4108" name="Rectangle 4"/>
          <p:cNvSpPr>
            <a:spLocks noChangeArrowheads="1"/>
          </p:cNvSpPr>
          <p:nvPr/>
        </p:nvSpPr>
        <p:spPr bwMode="auto">
          <a:xfrm>
            <a:off x="233363" y="4930951"/>
            <a:ext cx="549275"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eaVert" wrap="none" anchor="ctr">
            <a:spAutoFit/>
          </a:bodyPr>
          <a:lstStyle/>
          <a:p>
            <a:endParaRPr lang="en-US"/>
          </a:p>
        </p:txBody>
      </p:sp>
      <p:grpSp>
        <p:nvGrpSpPr>
          <p:cNvPr id="2" name="Group 37"/>
          <p:cNvGrpSpPr>
            <a:grpSpLocks/>
          </p:cNvGrpSpPr>
          <p:nvPr/>
        </p:nvGrpSpPr>
        <p:grpSpPr bwMode="auto">
          <a:xfrm>
            <a:off x="3784600" y="5919963"/>
            <a:ext cx="1798638" cy="212725"/>
            <a:chOff x="266700" y="6172200"/>
            <a:chExt cx="2192338" cy="304800"/>
          </a:xfrm>
        </p:grpSpPr>
        <p:grpSp>
          <p:nvGrpSpPr>
            <p:cNvPr id="3" name="Group 8"/>
            <p:cNvGrpSpPr>
              <a:grpSpLocks noChangeAspect="1"/>
            </p:cNvGrpSpPr>
            <p:nvPr/>
          </p:nvGrpSpPr>
          <p:grpSpPr bwMode="auto">
            <a:xfrm>
              <a:off x="266700" y="6184900"/>
              <a:ext cx="839788" cy="292100"/>
              <a:chOff x="2889653" y="6371431"/>
              <a:chExt cx="836012" cy="296971"/>
            </a:xfrm>
          </p:grpSpPr>
          <p:pic>
            <p:nvPicPr>
              <p:cNvPr id="4116" name="Picture 51" descr="19flag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89653" y="6371431"/>
                <a:ext cx="399444" cy="29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57" descr="19flag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30343" y="6371432"/>
                <a:ext cx="395322" cy="29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1"/>
            <p:cNvGrpSpPr>
              <a:grpSpLocks noChangeAspect="1"/>
            </p:cNvGrpSpPr>
            <p:nvPr/>
          </p:nvGrpSpPr>
          <p:grpSpPr bwMode="auto">
            <a:xfrm>
              <a:off x="1152525" y="6172200"/>
              <a:ext cx="820738" cy="304800"/>
              <a:chOff x="4166470" y="6381806"/>
              <a:chExt cx="853879" cy="293157"/>
            </a:xfrm>
          </p:grpSpPr>
          <p:pic>
            <p:nvPicPr>
              <p:cNvPr id="4114" name="Picture 47" descr="19flag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66470" y="6383244"/>
                <a:ext cx="397609" cy="29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45" descr="19flags"/>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609669" y="6381806"/>
                <a:ext cx="410680" cy="29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13" name="Picture 39" descr="19flags"/>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44700" y="6172200"/>
              <a:ext cx="414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10" name="Rectangle 2"/>
          <p:cNvSpPr txBox="1">
            <a:spLocks noChangeArrowheads="1"/>
          </p:cNvSpPr>
          <p:nvPr/>
        </p:nvSpPr>
        <p:spPr bwMode="auto">
          <a:xfrm>
            <a:off x="668338" y="6252633"/>
            <a:ext cx="79994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a:defRPr sz="2400">
                <a:solidFill>
                  <a:schemeClr val="bg1"/>
                </a:solidFill>
                <a:latin typeface="Book Antiqua" charset="0"/>
                <a:ea typeface="ＭＳ Ｐゴシック" charset="0"/>
                <a:cs typeface="ＭＳ Ｐゴシック" charset="0"/>
              </a:defRPr>
            </a:lvl1pPr>
            <a:lvl2pPr marL="742950" indent="-285750">
              <a:defRPr sz="2400">
                <a:solidFill>
                  <a:schemeClr val="bg1"/>
                </a:solidFill>
                <a:latin typeface="Book Antiqua" charset="0"/>
                <a:ea typeface="ＭＳ Ｐゴシック" charset="0"/>
              </a:defRPr>
            </a:lvl2pPr>
            <a:lvl3pPr marL="1143000" indent="-228600">
              <a:defRPr sz="2400">
                <a:solidFill>
                  <a:schemeClr val="bg1"/>
                </a:solidFill>
                <a:latin typeface="Book Antiqua" charset="0"/>
                <a:ea typeface="ＭＳ Ｐゴシック" charset="0"/>
              </a:defRPr>
            </a:lvl3pPr>
            <a:lvl4pPr marL="1600200" indent="-228600">
              <a:defRPr sz="2400">
                <a:solidFill>
                  <a:schemeClr val="bg1"/>
                </a:solidFill>
                <a:latin typeface="Book Antiqua" charset="0"/>
                <a:ea typeface="ＭＳ Ｐゴシック" charset="0"/>
              </a:defRPr>
            </a:lvl4pPr>
            <a:lvl5pPr marL="2057400" indent="-228600">
              <a:defRPr sz="2400">
                <a:solidFill>
                  <a:schemeClr val="bg1"/>
                </a:solidFill>
                <a:latin typeface="Book Antiqua" charset="0"/>
                <a:ea typeface="ＭＳ Ｐゴシック" charset="0"/>
              </a:defRPr>
            </a:lvl5pPr>
            <a:lvl6pPr marL="2514600" indent="-228600" algn="ctr" eaLnBrk="0" fontAlgn="base" hangingPunct="0">
              <a:spcBef>
                <a:spcPct val="0"/>
              </a:spcBef>
              <a:spcAft>
                <a:spcPct val="0"/>
              </a:spcAft>
              <a:defRPr sz="2400">
                <a:solidFill>
                  <a:schemeClr val="bg1"/>
                </a:solidFill>
                <a:latin typeface="Book Antiqua" charset="0"/>
                <a:ea typeface="ＭＳ Ｐゴシック" charset="0"/>
              </a:defRPr>
            </a:lvl6pPr>
            <a:lvl7pPr marL="2971800" indent="-228600" algn="ctr" eaLnBrk="0" fontAlgn="base" hangingPunct="0">
              <a:spcBef>
                <a:spcPct val="0"/>
              </a:spcBef>
              <a:spcAft>
                <a:spcPct val="0"/>
              </a:spcAft>
              <a:defRPr sz="2400">
                <a:solidFill>
                  <a:schemeClr val="bg1"/>
                </a:solidFill>
                <a:latin typeface="Book Antiqua" charset="0"/>
                <a:ea typeface="ＭＳ Ｐゴシック" charset="0"/>
              </a:defRPr>
            </a:lvl7pPr>
            <a:lvl8pPr marL="3429000" indent="-228600" algn="ctr" eaLnBrk="0" fontAlgn="base" hangingPunct="0">
              <a:spcBef>
                <a:spcPct val="0"/>
              </a:spcBef>
              <a:spcAft>
                <a:spcPct val="0"/>
              </a:spcAft>
              <a:defRPr sz="2400">
                <a:solidFill>
                  <a:schemeClr val="bg1"/>
                </a:solidFill>
                <a:latin typeface="Book Antiqua" charset="0"/>
                <a:ea typeface="ＭＳ Ｐゴシック" charset="0"/>
              </a:defRPr>
            </a:lvl8pPr>
            <a:lvl9pPr marL="3886200" indent="-228600" algn="ctr" eaLnBrk="0" fontAlgn="base" hangingPunct="0">
              <a:spcBef>
                <a:spcPct val="0"/>
              </a:spcBef>
              <a:spcAft>
                <a:spcPct val="0"/>
              </a:spcAft>
              <a:defRPr sz="2400">
                <a:solidFill>
                  <a:schemeClr val="bg1"/>
                </a:solidFill>
                <a:latin typeface="Book Antiqua" charset="0"/>
                <a:ea typeface="ＭＳ Ｐゴシック" charset="0"/>
              </a:defRPr>
            </a:lvl9pPr>
          </a:lstStyle>
          <a:p>
            <a:pPr>
              <a:lnSpc>
                <a:spcPct val="95000"/>
              </a:lnSpc>
            </a:pPr>
            <a:r>
              <a:rPr lang="en-US" sz="1500" i="1" dirty="0">
                <a:solidFill>
                  <a:srgbClr val="CCFFCC"/>
                </a:solidFill>
              </a:rPr>
              <a:t>Next-Generation Unified Global Precipitation Products Using GPM Core Observatory as </a:t>
            </a:r>
            <a:r>
              <a:rPr lang="en-US" sz="1500" i="1" dirty="0" smtClean="0">
                <a:solidFill>
                  <a:srgbClr val="CCFFCC"/>
                </a:solidFill>
              </a:rPr>
              <a:t>Reference</a:t>
            </a:r>
          </a:p>
          <a:p>
            <a:pPr algn="ctr">
              <a:lnSpc>
                <a:spcPct val="95000"/>
              </a:lnSpc>
            </a:pPr>
            <a:r>
              <a:rPr lang="en-US" sz="1500" dirty="0" smtClean="0">
                <a:solidFill>
                  <a:srgbClr val="FFC000"/>
                </a:solidFill>
                <a:latin typeface="Arial" panose="020B0604020202020204" pitchFamily="34" charset="0"/>
                <a:cs typeface="Arial" panose="020B0604020202020204" pitchFamily="34" charset="0"/>
              </a:rPr>
              <a:t>Precipitation rates everywhere in the world every three hours</a:t>
            </a:r>
            <a:endParaRPr lang="en-US" sz="1500" dirty="0">
              <a:solidFill>
                <a:srgbClr val="FFC000"/>
              </a:solidFill>
              <a:latin typeface="Arial" panose="020B0604020202020204" pitchFamily="34" charset="0"/>
              <a:cs typeface="Arial" panose="020B0604020202020204" pitchFamily="34" charset="0"/>
            </a:endParaRPr>
          </a:p>
        </p:txBody>
      </p:sp>
      <p:sp>
        <p:nvSpPr>
          <p:cNvPr id="24" name="Text Box 49"/>
          <p:cNvSpPr txBox="1">
            <a:spLocks noChangeArrowheads="1"/>
          </p:cNvSpPr>
          <p:nvPr/>
        </p:nvSpPr>
        <p:spPr bwMode="auto">
          <a:xfrm>
            <a:off x="8813800" y="6496226"/>
            <a:ext cx="330200" cy="246062"/>
          </a:xfrm>
          <a:prstGeom prst="rect">
            <a:avLst/>
          </a:prstGeom>
          <a:noFill/>
          <a:ln w="12700">
            <a:noFill/>
            <a:miter lim="800000"/>
            <a:headEnd/>
            <a:tailEnd/>
          </a:ln>
        </p:spPr>
        <p:txBody>
          <a:bodyPr>
            <a:prstTxWarp prst="textNoShape">
              <a:avLst/>
            </a:prstTxWarp>
            <a:spAutoFit/>
          </a:bodyPr>
          <a:lstStyle/>
          <a:p>
            <a:pPr algn="l">
              <a:spcBef>
                <a:spcPct val="50000"/>
              </a:spcBef>
            </a:pPr>
            <a:fld id="{528D237E-D041-F143-8498-10C9063BD34C}" type="slidenum">
              <a:rPr lang="en-US" sz="1000" b="1" i="1">
                <a:solidFill>
                  <a:srgbClr val="FFFFFF"/>
                </a:solidFill>
              </a:rPr>
              <a:pPr algn="l">
                <a:spcBef>
                  <a:spcPct val="50000"/>
                </a:spcBef>
              </a:pPr>
              <a:t>2</a:t>
            </a:fld>
            <a:endParaRPr lang="en-US" sz="1000" b="1" i="1" dirty="0">
              <a:solidFill>
                <a:srgbClr val="FFFFFF"/>
              </a:solidFill>
            </a:endParaRPr>
          </a:p>
        </p:txBody>
      </p:sp>
      <p:sp>
        <p:nvSpPr>
          <p:cNvPr id="25" name="Text Box 4"/>
          <p:cNvSpPr txBox="1">
            <a:spLocks noChangeArrowheads="1"/>
          </p:cNvSpPr>
          <p:nvPr/>
        </p:nvSpPr>
        <p:spPr bwMode="auto">
          <a:xfrm>
            <a:off x="508000" y="4350263"/>
            <a:ext cx="1320800"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a:solidFill>
                  <a:schemeClr val="bg1"/>
                </a:solidFill>
                <a:latin typeface="Book Antiqua" charset="0"/>
                <a:ea typeface="ＭＳ Ｐゴシック" charset="0"/>
                <a:cs typeface="ＭＳ Ｐゴシック" charset="0"/>
              </a:defRPr>
            </a:lvl1pPr>
            <a:lvl2pPr marL="742950" indent="-285750">
              <a:defRPr sz="2400">
                <a:solidFill>
                  <a:schemeClr val="bg1"/>
                </a:solidFill>
                <a:latin typeface="Book Antiqua" charset="0"/>
                <a:ea typeface="ＭＳ Ｐゴシック" charset="0"/>
              </a:defRPr>
            </a:lvl2pPr>
            <a:lvl3pPr marL="1143000" indent="-228600">
              <a:defRPr sz="2400">
                <a:solidFill>
                  <a:schemeClr val="bg1"/>
                </a:solidFill>
                <a:latin typeface="Book Antiqua" charset="0"/>
                <a:ea typeface="ＭＳ Ｐゴシック" charset="0"/>
              </a:defRPr>
            </a:lvl3pPr>
            <a:lvl4pPr marL="1600200" indent="-228600">
              <a:defRPr sz="2400">
                <a:solidFill>
                  <a:schemeClr val="bg1"/>
                </a:solidFill>
                <a:latin typeface="Book Antiqua" charset="0"/>
                <a:ea typeface="ＭＳ Ｐゴシック" charset="0"/>
              </a:defRPr>
            </a:lvl4pPr>
            <a:lvl5pPr marL="2057400" indent="-228600">
              <a:defRPr sz="2400">
                <a:solidFill>
                  <a:schemeClr val="bg1"/>
                </a:solidFill>
                <a:latin typeface="Book Antiqua" charset="0"/>
                <a:ea typeface="ＭＳ Ｐゴシック" charset="0"/>
              </a:defRPr>
            </a:lvl5pPr>
            <a:lvl6pPr marL="2514600" indent="-228600" algn="ctr" eaLnBrk="0" fontAlgn="base" hangingPunct="0">
              <a:spcBef>
                <a:spcPct val="0"/>
              </a:spcBef>
              <a:spcAft>
                <a:spcPct val="0"/>
              </a:spcAft>
              <a:defRPr sz="2400">
                <a:solidFill>
                  <a:schemeClr val="bg1"/>
                </a:solidFill>
                <a:latin typeface="Book Antiqua" charset="0"/>
                <a:ea typeface="ＭＳ Ｐゴシック" charset="0"/>
              </a:defRPr>
            </a:lvl6pPr>
            <a:lvl7pPr marL="2971800" indent="-228600" algn="ctr" eaLnBrk="0" fontAlgn="base" hangingPunct="0">
              <a:spcBef>
                <a:spcPct val="0"/>
              </a:spcBef>
              <a:spcAft>
                <a:spcPct val="0"/>
              </a:spcAft>
              <a:defRPr sz="2400">
                <a:solidFill>
                  <a:schemeClr val="bg1"/>
                </a:solidFill>
                <a:latin typeface="Book Antiqua" charset="0"/>
                <a:ea typeface="ＭＳ Ｐゴシック" charset="0"/>
              </a:defRPr>
            </a:lvl7pPr>
            <a:lvl8pPr marL="3429000" indent="-228600" algn="ctr" eaLnBrk="0" fontAlgn="base" hangingPunct="0">
              <a:spcBef>
                <a:spcPct val="0"/>
              </a:spcBef>
              <a:spcAft>
                <a:spcPct val="0"/>
              </a:spcAft>
              <a:defRPr sz="2400">
                <a:solidFill>
                  <a:schemeClr val="bg1"/>
                </a:solidFill>
                <a:latin typeface="Book Antiqua" charset="0"/>
                <a:ea typeface="ＭＳ Ｐゴシック" charset="0"/>
              </a:defRPr>
            </a:lvl8pPr>
            <a:lvl9pPr marL="3886200" indent="-228600" algn="ctr" eaLnBrk="0" fontAlgn="base" hangingPunct="0">
              <a:spcBef>
                <a:spcPct val="0"/>
              </a:spcBef>
              <a:spcAft>
                <a:spcPct val="0"/>
              </a:spcAft>
              <a:defRPr sz="2400">
                <a:solidFill>
                  <a:schemeClr val="bg1"/>
                </a:solidFill>
                <a:latin typeface="Book Antiqua" charset="0"/>
                <a:ea typeface="ＭＳ Ｐゴシック" charset="0"/>
              </a:defRPr>
            </a:lvl9pPr>
          </a:lstStyle>
          <a:p>
            <a:pPr>
              <a:lnSpc>
                <a:spcPct val="110000"/>
              </a:lnSpc>
            </a:pPr>
            <a:r>
              <a:rPr lang="en-US" sz="1400" dirty="0" smtClean="0">
                <a:solidFill>
                  <a:srgbClr val="FFFF00"/>
                </a:solidFill>
                <a:latin typeface="Arial" charset="0"/>
                <a:cs typeface="Times New Roman" charset="0"/>
              </a:rPr>
              <a:t>TRMM</a:t>
            </a:r>
          </a:p>
          <a:p>
            <a:pPr>
              <a:lnSpc>
                <a:spcPct val="110000"/>
              </a:lnSpc>
            </a:pPr>
            <a:r>
              <a:rPr lang="en-US" sz="1400" i="1" dirty="0" smtClean="0">
                <a:solidFill>
                  <a:srgbClr val="FFFF00"/>
                </a:solidFill>
                <a:latin typeface="Times New Roman" charset="0"/>
                <a:cs typeface="Times New Roman" charset="0"/>
              </a:rPr>
              <a:t>(NASA/JAXA) </a:t>
            </a:r>
            <a:endParaRPr lang="en-US" sz="1400" i="1" dirty="0">
              <a:solidFill>
                <a:srgbClr val="FFFF00"/>
              </a:solidFill>
              <a:latin typeface="Times New Roman" charset="0"/>
              <a:cs typeface="Times New Roman" charset="0"/>
            </a:endParaRPr>
          </a:p>
        </p:txBody>
      </p:sp>
    </p:spTree>
    <p:extLst>
      <p:ext uri="{BB962C8B-B14F-4D97-AF65-F5344CB8AC3E}">
        <p14:creationId xmlns:p14="http://schemas.microsoft.com/office/powerpoint/2010/main" val="1829357278"/>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5"/>
          <p:cNvSpPr>
            <a:spLocks noChangeArrowheads="1"/>
          </p:cNvSpPr>
          <p:nvPr/>
        </p:nvSpPr>
        <p:spPr bwMode="auto">
          <a:xfrm>
            <a:off x="123825" y="895350"/>
            <a:ext cx="209550"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2" name="Rectangle 16"/>
          <p:cNvSpPr>
            <a:spLocks noChangeArrowheads="1"/>
          </p:cNvSpPr>
          <p:nvPr/>
        </p:nvSpPr>
        <p:spPr bwMode="auto">
          <a:xfrm>
            <a:off x="200025" y="1252538"/>
            <a:ext cx="209550"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3" name="Rectangle 17"/>
          <p:cNvSpPr>
            <a:spLocks noChangeArrowheads="1"/>
          </p:cNvSpPr>
          <p:nvPr/>
        </p:nvSpPr>
        <p:spPr bwMode="auto">
          <a:xfrm>
            <a:off x="200025" y="823913"/>
            <a:ext cx="209550"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4" name="Rectangle 18"/>
          <p:cNvSpPr>
            <a:spLocks noChangeArrowheads="1"/>
          </p:cNvSpPr>
          <p:nvPr/>
        </p:nvSpPr>
        <p:spPr bwMode="auto">
          <a:xfrm>
            <a:off x="200025" y="823913"/>
            <a:ext cx="209550"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7" name="Rectangle 22"/>
          <p:cNvSpPr>
            <a:spLocks noChangeArrowheads="1"/>
          </p:cNvSpPr>
          <p:nvPr/>
        </p:nvSpPr>
        <p:spPr bwMode="auto">
          <a:xfrm>
            <a:off x="1371600" y="1076325"/>
            <a:ext cx="206375"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8" name="Rectangle 23"/>
          <p:cNvSpPr>
            <a:spLocks noChangeArrowheads="1"/>
          </p:cNvSpPr>
          <p:nvPr/>
        </p:nvSpPr>
        <p:spPr bwMode="auto">
          <a:xfrm>
            <a:off x="608013" y="990600"/>
            <a:ext cx="206375"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2059" name="Text Box 24"/>
          <p:cNvSpPr txBox="1">
            <a:spLocks noChangeArrowheads="1"/>
          </p:cNvSpPr>
          <p:nvPr/>
        </p:nvSpPr>
        <p:spPr bwMode="auto">
          <a:xfrm>
            <a:off x="430559" y="828982"/>
            <a:ext cx="4046698" cy="2246769"/>
          </a:xfrm>
          <a:prstGeom prst="rect">
            <a:avLst/>
          </a:prstGeom>
          <a:solidFill>
            <a:srgbClr val="FFFFFF"/>
          </a:solidFill>
          <a:ln w="12700">
            <a:noFill/>
            <a:miter lim="800000"/>
            <a:headEnd/>
            <a:tailEnd/>
          </a:ln>
        </p:spPr>
        <p:txBody>
          <a:bodyPr wrap="square">
            <a:prstTxWarp prst="textNoShape">
              <a:avLst/>
            </a:prstTxWarp>
            <a:spAutoFit/>
          </a:bodyPr>
          <a:lstStyle/>
          <a:p>
            <a:r>
              <a:rPr lang="en-US" sz="2000" dirty="0" smtClean="0">
                <a:latin typeface="Arial" panose="020B0604020202020204" pitchFamily="34" charset="0"/>
                <a:cs typeface="Arial" panose="020B0604020202020204" pitchFamily="34" charset="0"/>
              </a:rPr>
              <a:t>These are the first publically released images from GPM. The </a:t>
            </a:r>
            <a:r>
              <a:rPr lang="en-US" sz="2000" dirty="0">
                <a:latin typeface="Arial" panose="020B0604020202020204" pitchFamily="34" charset="0"/>
                <a:cs typeface="Arial" panose="020B0604020202020204" pitchFamily="34" charset="0"/>
              </a:rPr>
              <a:t>images show precipitation falling inside a March 10 </a:t>
            </a:r>
            <a:r>
              <a:rPr lang="en-US" sz="2000" dirty="0" err="1" smtClean="0">
                <a:latin typeface="Arial" panose="020B0604020202020204" pitchFamily="34" charset="0"/>
                <a:cs typeface="Arial" panose="020B0604020202020204" pitchFamily="34" charset="0"/>
              </a:rPr>
              <a:t>extratropical</a:t>
            </a:r>
            <a:r>
              <a:rPr lang="en-US" sz="2000" dirty="0" smtClean="0">
                <a:latin typeface="Arial" panose="020B0604020202020204" pitchFamily="34" charset="0"/>
                <a:cs typeface="Arial" panose="020B0604020202020204" pitchFamily="34" charset="0"/>
              </a:rPr>
              <a:t> cyclone </a:t>
            </a:r>
            <a:r>
              <a:rPr lang="en-US" sz="2000" dirty="0">
                <a:latin typeface="Arial" panose="020B0604020202020204" pitchFamily="34" charset="0"/>
                <a:cs typeface="Arial" panose="020B0604020202020204" pitchFamily="34" charset="0"/>
              </a:rPr>
              <a:t>over the northwest Pacific Ocean, approximately 1,000 miles east of Japan. </a:t>
            </a:r>
          </a:p>
        </p:txBody>
      </p:sp>
      <p:sp>
        <p:nvSpPr>
          <p:cNvPr id="16" name="Rectangle 15"/>
          <p:cNvSpPr/>
          <p:nvPr/>
        </p:nvSpPr>
        <p:spPr>
          <a:xfrm>
            <a:off x="0" y="3512493"/>
            <a:ext cx="4572000" cy="230832"/>
          </a:xfrm>
          <a:prstGeom prst="rect">
            <a:avLst/>
          </a:prstGeom>
        </p:spPr>
        <p:txBody>
          <a:bodyPr>
            <a:spAutoFit/>
          </a:bodyPr>
          <a:lstStyle/>
          <a:p>
            <a:pPr marL="120650" indent="-120650" eaLnBrk="0" hangingPunct="0">
              <a:buFont typeface="Arial" pitchFamily="-72" charset="0"/>
              <a:buChar char="•"/>
              <a:tabLst>
                <a:tab pos="4229100" algn="r"/>
              </a:tabLst>
            </a:pPr>
            <a:endParaRPr lang="en-US" sz="900" b="1" i="1" dirty="0" smtClean="0"/>
          </a:p>
        </p:txBody>
      </p:sp>
      <p:sp>
        <p:nvSpPr>
          <p:cNvPr id="21" name="TextBox 20"/>
          <p:cNvSpPr txBox="1"/>
          <p:nvPr/>
        </p:nvSpPr>
        <p:spPr>
          <a:xfrm>
            <a:off x="1104702" y="141717"/>
            <a:ext cx="7110395" cy="400110"/>
          </a:xfrm>
          <a:prstGeom prst="rect">
            <a:avLst/>
          </a:prstGeom>
          <a:noFill/>
          <a:ln>
            <a:noFill/>
          </a:ln>
        </p:spPr>
        <p:txBody>
          <a:bodyPr wrap="square" rtlCol="0">
            <a:spAutoFit/>
          </a:bodyPr>
          <a:lstStyle/>
          <a:p>
            <a:pPr algn="ctr"/>
            <a:r>
              <a:rPr lang="en-US" sz="2000" b="1" dirty="0" smtClean="0">
                <a:solidFill>
                  <a:srgbClr val="FFFFFF"/>
                </a:solidFill>
                <a:latin typeface="Arial" panose="020B0604020202020204" pitchFamily="34" charset="0"/>
                <a:cs typeface="Arial" panose="020B0604020202020204" pitchFamily="34" charset="0"/>
              </a:rPr>
              <a:t>GPM Core: First Light Images Released March 25</a:t>
            </a:r>
            <a:r>
              <a:rPr lang="en-US" sz="2000" b="1" baseline="30000" dirty="0" smtClean="0">
                <a:solidFill>
                  <a:srgbClr val="FFFFFF"/>
                </a:solidFill>
                <a:latin typeface="Arial" panose="020B0604020202020204" pitchFamily="34" charset="0"/>
                <a:cs typeface="Arial" panose="020B0604020202020204" pitchFamily="34" charset="0"/>
              </a:rPr>
              <a:t>th</a:t>
            </a:r>
            <a:r>
              <a:rPr lang="en-US" sz="2000" b="1" dirty="0" smtClean="0">
                <a:solidFill>
                  <a:srgbClr val="FFFFFF"/>
                </a:solidFill>
                <a:latin typeface="Arial" panose="020B0604020202020204" pitchFamily="34" charset="0"/>
                <a:cs typeface="Arial" panose="020B0604020202020204" pitchFamily="34" charset="0"/>
              </a:rPr>
              <a:t> 2014</a:t>
            </a:r>
            <a:endParaRPr lang="en-US" sz="2000" b="1" dirty="0">
              <a:solidFill>
                <a:srgbClr val="FFFFFF"/>
              </a:solidFill>
              <a:latin typeface="Arial" panose="020B0604020202020204" pitchFamily="34" charset="0"/>
              <a:cs typeface="Arial" panose="020B0604020202020204" pitchFamily="34" charset="0"/>
            </a:endParaRPr>
          </a:p>
        </p:txBody>
      </p:sp>
      <p:sp>
        <p:nvSpPr>
          <p:cNvPr id="36" name="Rectangle 35"/>
          <p:cNvSpPr/>
          <p:nvPr/>
        </p:nvSpPr>
        <p:spPr>
          <a:xfrm>
            <a:off x="421115" y="3663081"/>
            <a:ext cx="3858887" cy="600164"/>
          </a:xfrm>
          <a:prstGeom prst="rect">
            <a:avLst/>
          </a:prstGeom>
          <a:solidFill>
            <a:srgbClr val="FFFFFF"/>
          </a:solidFill>
        </p:spPr>
        <p:txBody>
          <a:bodyPr wrap="square">
            <a:spAutoFit/>
          </a:bodyPr>
          <a:lstStyle/>
          <a:p>
            <a:r>
              <a:rPr lang="en-US" sz="1100" b="1" i="1" dirty="0" smtClean="0">
                <a:solidFill>
                  <a:srgbClr val="0000FF"/>
                </a:solidFill>
              </a:rPr>
              <a:t>Below: </a:t>
            </a:r>
            <a:r>
              <a:rPr lang="en-US" sz="1100" dirty="0">
                <a:solidFill>
                  <a:srgbClr val="FF0000"/>
                </a:solidFill>
              </a:rPr>
              <a:t>3D view of precipitation rate inside the extra-tropical cyclone as viewed by the </a:t>
            </a:r>
            <a:r>
              <a:rPr lang="en-US" sz="1100" dirty="0" smtClean="0">
                <a:solidFill>
                  <a:srgbClr val="FF0000"/>
                </a:solidFill>
              </a:rPr>
              <a:t>DPR. Vertical resolution is 250 m, horizontal resolution is ~5 km.</a:t>
            </a:r>
          </a:p>
        </p:txBody>
      </p:sp>
      <p:sp>
        <p:nvSpPr>
          <p:cNvPr id="3" name="TextBox 2"/>
          <p:cNvSpPr txBox="1"/>
          <p:nvPr/>
        </p:nvSpPr>
        <p:spPr>
          <a:xfrm>
            <a:off x="1059639" y="3216143"/>
            <a:ext cx="2557110" cy="400110"/>
          </a:xfrm>
          <a:prstGeom prst="rect">
            <a:avLst/>
          </a:prstGeom>
          <a:noFill/>
        </p:spPr>
        <p:txBody>
          <a:bodyPr wrap="none" rtlCol="0">
            <a:spAutoFit/>
          </a:bodyPr>
          <a:lstStyle/>
          <a:p>
            <a:r>
              <a:rPr lang="en-US" sz="2000" u="sng" dirty="0">
                <a:hlinkClick r:id="rId3"/>
              </a:rPr>
              <a:t>www.nasa.gov/gpm</a:t>
            </a:r>
            <a:endParaRPr lang="en-US" sz="2000" dirty="0"/>
          </a:p>
        </p:txBody>
      </p:sp>
      <p:sp>
        <p:nvSpPr>
          <p:cNvPr id="5" name="TextBox 4"/>
          <p:cNvSpPr txBox="1"/>
          <p:nvPr/>
        </p:nvSpPr>
        <p:spPr>
          <a:xfrm>
            <a:off x="4476552" y="3243926"/>
            <a:ext cx="4515048" cy="600164"/>
          </a:xfrm>
          <a:prstGeom prst="rect">
            <a:avLst/>
          </a:prstGeom>
          <a:noFill/>
        </p:spPr>
        <p:txBody>
          <a:bodyPr wrap="square" rtlCol="0">
            <a:spAutoFit/>
          </a:bodyPr>
          <a:lstStyle/>
          <a:p>
            <a:r>
              <a:rPr lang="en-US" sz="1100" b="1" i="1" dirty="0" smtClean="0">
                <a:solidFill>
                  <a:srgbClr val="0000FF"/>
                </a:solidFill>
              </a:rPr>
              <a:t>Above</a:t>
            </a:r>
            <a:r>
              <a:rPr lang="en-US" sz="1100" b="1" dirty="0" smtClean="0">
                <a:solidFill>
                  <a:srgbClr val="FF0000"/>
                </a:solidFill>
              </a:rPr>
              <a:t>: </a:t>
            </a:r>
            <a:r>
              <a:rPr lang="en-US" sz="1100" dirty="0" smtClean="0">
                <a:solidFill>
                  <a:srgbClr val="FF0000"/>
                </a:solidFill>
              </a:rPr>
              <a:t>Image </a:t>
            </a:r>
            <a:r>
              <a:rPr lang="en-US" sz="1100" dirty="0">
                <a:solidFill>
                  <a:srgbClr val="FF0000"/>
                </a:solidFill>
              </a:rPr>
              <a:t>from </a:t>
            </a:r>
            <a:r>
              <a:rPr lang="en-US" sz="1100" dirty="0" smtClean="0">
                <a:solidFill>
                  <a:srgbClr val="FF0000"/>
                </a:solidFill>
              </a:rPr>
              <a:t>GMI showing rain </a:t>
            </a:r>
            <a:r>
              <a:rPr lang="en-US" sz="1100" dirty="0">
                <a:solidFill>
                  <a:srgbClr val="FF0000"/>
                </a:solidFill>
              </a:rPr>
              <a:t>rates across a </a:t>
            </a:r>
            <a:r>
              <a:rPr lang="en-US" sz="1100" dirty="0" smtClean="0">
                <a:solidFill>
                  <a:srgbClr val="FF0000"/>
                </a:solidFill>
              </a:rPr>
              <a:t>885 kilometer swath </a:t>
            </a:r>
            <a:r>
              <a:rPr lang="en-US" sz="1100" dirty="0">
                <a:solidFill>
                  <a:srgbClr val="FF0000"/>
                </a:solidFill>
              </a:rPr>
              <a:t>of an extra-tropical cyclone observed </a:t>
            </a:r>
            <a:r>
              <a:rPr lang="en-US" sz="1100" dirty="0" smtClean="0">
                <a:solidFill>
                  <a:srgbClr val="FF0000"/>
                </a:solidFill>
              </a:rPr>
              <a:t>on </a:t>
            </a:r>
            <a:r>
              <a:rPr lang="en-US" sz="1100" dirty="0">
                <a:solidFill>
                  <a:srgbClr val="FF0000"/>
                </a:solidFill>
              </a:rPr>
              <a:t>March 10, 2014</a:t>
            </a:r>
            <a:r>
              <a:rPr lang="en-US" sz="1100" dirty="0" smtClean="0">
                <a:solidFill>
                  <a:srgbClr val="FF0000"/>
                </a:solidFill>
              </a:rPr>
              <a:t>. </a:t>
            </a:r>
            <a:r>
              <a:rPr lang="en-US" sz="1100" dirty="0">
                <a:solidFill>
                  <a:srgbClr val="FF0000"/>
                </a:solidFill>
              </a:rPr>
              <a:t>In the northwest part of the </a:t>
            </a:r>
            <a:r>
              <a:rPr lang="en-US" sz="1100" dirty="0" smtClean="0">
                <a:solidFill>
                  <a:srgbClr val="FF0000"/>
                </a:solidFill>
              </a:rPr>
              <a:t>storm, </a:t>
            </a:r>
            <a:r>
              <a:rPr lang="en-US" sz="1100" dirty="0">
                <a:solidFill>
                  <a:srgbClr val="FF0000"/>
                </a:solidFill>
              </a:rPr>
              <a:t>the blue areas indicate falling snow.</a:t>
            </a:r>
          </a:p>
        </p:txBody>
      </p:sp>
      <p:pic>
        <p:nvPicPr>
          <p:cNvPr id="1030" name="Picture 6" descr="First Images from GPM Dual-Frequency Precipitation Rad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434" y="4335025"/>
            <a:ext cx="4274119" cy="24019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my files\dirPMM\dirGPM\LaunchCheckOut\AlexImages\RR5-withsnowcolortabl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46" r="-255"/>
          <a:stretch/>
        </p:blipFill>
        <p:spPr bwMode="auto">
          <a:xfrm>
            <a:off x="4373881" y="668905"/>
            <a:ext cx="4617719" cy="25727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83287" y="2841029"/>
            <a:ext cx="4314001" cy="369332"/>
          </a:xfrm>
          <a:prstGeom prst="rect">
            <a:avLst/>
          </a:prstGeom>
          <a:noFill/>
        </p:spPr>
        <p:txBody>
          <a:bodyPr wrap="none" rtlCol="0">
            <a:spAutoFit/>
          </a:bodyPr>
          <a:lstStyle/>
          <a:p>
            <a:r>
              <a:rPr lang="en-US" sz="1800" dirty="0" smtClean="0">
                <a:solidFill>
                  <a:srgbClr val="FFFFFF"/>
                </a:solidFill>
                <a:latin typeface="Arial" panose="020B0604020202020204" pitchFamily="34" charset="0"/>
                <a:cs typeface="Arial" panose="020B0604020202020204" pitchFamily="34" charset="0"/>
              </a:rPr>
              <a:t>GPM Microwave Imager (GMI) retrievals</a:t>
            </a:r>
            <a:endParaRPr lang="en-US" sz="1800" dirty="0">
              <a:solidFill>
                <a:srgbClr val="FFFFFF"/>
              </a:solidFill>
              <a:latin typeface="Arial" panose="020B0604020202020204" pitchFamily="34" charset="0"/>
              <a:cs typeface="Arial" panose="020B0604020202020204" pitchFamily="34" charset="0"/>
            </a:endParaRPr>
          </a:p>
        </p:txBody>
      </p:sp>
      <p:sp>
        <p:nvSpPr>
          <p:cNvPr id="24" name="TextBox 23"/>
          <p:cNvSpPr txBox="1"/>
          <p:nvPr/>
        </p:nvSpPr>
        <p:spPr>
          <a:xfrm>
            <a:off x="183756" y="4336216"/>
            <a:ext cx="4288353" cy="369332"/>
          </a:xfrm>
          <a:prstGeom prst="rect">
            <a:avLst/>
          </a:prstGeom>
          <a:noFill/>
        </p:spPr>
        <p:txBody>
          <a:bodyPr wrap="none" rtlCol="0">
            <a:spAutoFit/>
          </a:bodyPr>
          <a:lstStyle/>
          <a:p>
            <a:r>
              <a:rPr lang="en-US" sz="1800" dirty="0" smtClean="0">
                <a:solidFill>
                  <a:srgbClr val="FFFFFF"/>
                </a:solidFill>
                <a:latin typeface="Arial" panose="020B0604020202020204" pitchFamily="34" charset="0"/>
                <a:cs typeface="Arial" panose="020B0604020202020204" pitchFamily="34" charset="0"/>
              </a:rPr>
              <a:t>Dual-frequency Precipitation Radar data</a:t>
            </a:r>
            <a:endParaRPr lang="en-US" sz="1800" dirty="0">
              <a:solidFill>
                <a:srgbClr val="FFFFFF"/>
              </a:solidFill>
              <a:latin typeface="Arial" panose="020B0604020202020204" pitchFamily="34" charset="0"/>
              <a:cs typeface="Arial" panose="020B0604020202020204" pitchFamily="34" charset="0"/>
            </a:endParaRPr>
          </a:p>
        </p:txBody>
      </p:sp>
      <p:pic>
        <p:nvPicPr>
          <p:cNvPr id="1026" name="Picture 2" descr="http://svs.gsfc.nasa.gov/vis/a000000/a004100/a004153/icon_rr.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2703" y="1632393"/>
            <a:ext cx="912334" cy="120863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creen CaptureObama2.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30847" y="3858100"/>
            <a:ext cx="4502199" cy="3015580"/>
          </a:xfrm>
          <a:prstGeom prst="rect">
            <a:avLst/>
          </a:prstGeom>
        </p:spPr>
      </p:pic>
      <p:sp>
        <p:nvSpPr>
          <p:cNvPr id="20" name="TextBox 19"/>
          <p:cNvSpPr txBox="1"/>
          <p:nvPr/>
        </p:nvSpPr>
        <p:spPr>
          <a:xfrm>
            <a:off x="4563229" y="6458709"/>
            <a:ext cx="4431622" cy="369332"/>
          </a:xfrm>
          <a:prstGeom prst="rect">
            <a:avLst/>
          </a:prstGeom>
          <a:solidFill>
            <a:schemeClr val="bg1"/>
          </a:solidFill>
        </p:spPr>
        <p:txBody>
          <a:bodyPr wrap="none" rtlCol="0">
            <a:spAutoFit/>
          </a:bodyPr>
          <a:lstStyle/>
          <a:p>
            <a:r>
              <a:rPr lang="en-US" sz="1800" dirty="0" smtClean="0">
                <a:solidFill>
                  <a:srgbClr val="FFFFFF"/>
                </a:solidFill>
                <a:latin typeface="Arial" panose="020B0604020202020204" pitchFamily="34" charset="0"/>
                <a:cs typeface="Arial" panose="020B0604020202020204" pitchFamily="34" charset="0"/>
              </a:rPr>
              <a:t>President Obama viewing GPM data 4/24</a:t>
            </a:r>
            <a:endParaRPr lang="en-US" sz="18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168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mSimon.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019306841"/>
              </p:ext>
            </p:extLst>
          </p:nvPr>
        </p:nvGraphicFramePr>
        <p:xfrm>
          <a:off x="130732" y="5205642"/>
          <a:ext cx="2971800" cy="1261600"/>
        </p:xfrm>
        <a:graphic>
          <a:graphicData uri="http://schemas.openxmlformats.org/drawingml/2006/table">
            <a:tbl>
              <a:tblPr firstRow="1" bandRow="1">
                <a:tableStyleId>{5C22544A-7EE6-4342-B048-85BDC9FD1C3A}</a:tableStyleId>
              </a:tblPr>
              <a:tblGrid>
                <a:gridCol w="662901"/>
                <a:gridCol w="662901"/>
                <a:gridCol w="579198"/>
                <a:gridCol w="533400"/>
                <a:gridCol w="533400"/>
              </a:tblGrid>
              <a:tr h="326000">
                <a:tc>
                  <a:txBody>
                    <a:bodyPr/>
                    <a:lstStyle/>
                    <a:p>
                      <a:pPr algn="ctr"/>
                      <a:endParaRPr lang="en-US" sz="2000" dirty="0">
                        <a:latin typeface="Calibri" panose="020F0502020204030204" pitchFamily="34" charset="0"/>
                      </a:endParaRPr>
                    </a:p>
                  </a:txBody>
                  <a:tcPr marL="0" marR="0" marT="0" marB="0" anchor="ctr">
                    <a:solidFill>
                      <a:schemeClr val="tx2">
                        <a:lumMod val="60000"/>
                        <a:lumOff val="40000"/>
                      </a:schemeClr>
                    </a:solidFill>
                  </a:tcPr>
                </a:tc>
                <a:tc>
                  <a:txBody>
                    <a:bodyPr/>
                    <a:lstStyle/>
                    <a:p>
                      <a:pPr algn="ctr"/>
                      <a:r>
                        <a:rPr lang="en-US" sz="2000" dirty="0" smtClean="0">
                          <a:solidFill>
                            <a:srgbClr val="FFFFFF"/>
                          </a:solidFill>
                          <a:latin typeface="Calibri" panose="020F0502020204030204" pitchFamily="34" charset="0"/>
                        </a:rPr>
                        <a:t>10 GHz</a:t>
                      </a:r>
                      <a:endParaRPr lang="en-US" sz="2000" dirty="0">
                        <a:solidFill>
                          <a:srgbClr val="FFFFFF"/>
                        </a:solidFill>
                        <a:latin typeface="Calibri" panose="020F0502020204030204" pitchFamily="34" charset="0"/>
                      </a:endParaRPr>
                    </a:p>
                  </a:txBody>
                  <a:tcPr marL="0" marR="0" marT="0" marB="0" anchor="ctr">
                    <a:solidFill>
                      <a:schemeClr val="tx2">
                        <a:lumMod val="60000"/>
                        <a:lumOff val="40000"/>
                      </a:schemeClr>
                    </a:solidFill>
                  </a:tcPr>
                </a:tc>
                <a:tc>
                  <a:txBody>
                    <a:bodyPr/>
                    <a:lstStyle/>
                    <a:p>
                      <a:pPr algn="ctr"/>
                      <a:r>
                        <a:rPr lang="en-US" sz="2000" dirty="0" smtClean="0">
                          <a:solidFill>
                            <a:srgbClr val="FFFFFF"/>
                          </a:solidFill>
                          <a:latin typeface="Calibri" panose="020F0502020204030204" pitchFamily="34" charset="0"/>
                        </a:rPr>
                        <a:t>19</a:t>
                      </a:r>
                      <a:endParaRPr lang="en-US" sz="2000" dirty="0">
                        <a:solidFill>
                          <a:srgbClr val="FFFFFF"/>
                        </a:solidFill>
                        <a:latin typeface="Calibri" panose="020F0502020204030204" pitchFamily="34" charset="0"/>
                      </a:endParaRPr>
                    </a:p>
                  </a:txBody>
                  <a:tcPr marL="0" marR="0" marT="0" marB="0" anchor="ctr">
                    <a:solidFill>
                      <a:schemeClr val="tx2">
                        <a:lumMod val="60000"/>
                        <a:lumOff val="40000"/>
                      </a:schemeClr>
                    </a:solidFill>
                  </a:tcPr>
                </a:tc>
                <a:tc>
                  <a:txBody>
                    <a:bodyPr/>
                    <a:lstStyle/>
                    <a:p>
                      <a:pPr algn="ctr"/>
                      <a:r>
                        <a:rPr lang="en-US" sz="2000" dirty="0" smtClean="0">
                          <a:solidFill>
                            <a:srgbClr val="FFFFFF"/>
                          </a:solidFill>
                          <a:latin typeface="Calibri" panose="020F0502020204030204" pitchFamily="34" charset="0"/>
                        </a:rPr>
                        <a:t>23</a:t>
                      </a:r>
                      <a:endParaRPr lang="en-US" sz="2000" dirty="0">
                        <a:solidFill>
                          <a:srgbClr val="FFFFFF"/>
                        </a:solidFill>
                        <a:latin typeface="Calibri" panose="020F0502020204030204" pitchFamily="34" charset="0"/>
                      </a:endParaRPr>
                    </a:p>
                  </a:txBody>
                  <a:tcPr marL="0" marR="0" marT="0" marB="0" anchor="ctr">
                    <a:solidFill>
                      <a:schemeClr val="tx2">
                        <a:lumMod val="60000"/>
                        <a:lumOff val="40000"/>
                      </a:schemeClr>
                    </a:solidFill>
                  </a:tcPr>
                </a:tc>
                <a:tc>
                  <a:txBody>
                    <a:bodyPr/>
                    <a:lstStyle/>
                    <a:p>
                      <a:pPr algn="ctr"/>
                      <a:r>
                        <a:rPr lang="en-US" sz="2000" dirty="0" smtClean="0">
                          <a:solidFill>
                            <a:srgbClr val="FFFFFF"/>
                          </a:solidFill>
                          <a:latin typeface="Calibri" panose="020F0502020204030204" pitchFamily="34" charset="0"/>
                        </a:rPr>
                        <a:t>36</a:t>
                      </a:r>
                      <a:endParaRPr lang="en-US" sz="2000" dirty="0">
                        <a:solidFill>
                          <a:srgbClr val="FFFFFF"/>
                        </a:solidFill>
                        <a:latin typeface="Calibri" panose="020F0502020204030204" pitchFamily="34" charset="0"/>
                      </a:endParaRPr>
                    </a:p>
                  </a:txBody>
                  <a:tcPr marL="0" marR="0" marT="0" marB="0" anchor="ctr">
                    <a:solidFill>
                      <a:schemeClr val="tx2">
                        <a:lumMod val="60000"/>
                        <a:lumOff val="40000"/>
                      </a:schemeClr>
                    </a:solidFill>
                  </a:tcPr>
                </a:tc>
              </a:tr>
              <a:tr h="326000">
                <a:tc>
                  <a:txBody>
                    <a:bodyPr/>
                    <a:lstStyle/>
                    <a:p>
                      <a:pPr algn="ctr"/>
                      <a:r>
                        <a:rPr lang="en-US" sz="2000" dirty="0" smtClean="0">
                          <a:latin typeface="Calibri" panose="020F0502020204030204" pitchFamily="34" charset="0"/>
                        </a:rPr>
                        <a:t>TMI</a:t>
                      </a:r>
                      <a:endParaRPr lang="en-US" sz="2000" dirty="0">
                        <a:latin typeface="Calibri" panose="020F0502020204030204" pitchFamily="34" charset="0"/>
                      </a:endParaRPr>
                    </a:p>
                  </a:txBody>
                  <a:tcPr marL="0" marR="0" marT="0" marB="0" anchor="ctr">
                    <a:solidFill>
                      <a:schemeClr val="tx2">
                        <a:lumMod val="40000"/>
                        <a:lumOff val="60000"/>
                      </a:schemeClr>
                    </a:solidFill>
                  </a:tcPr>
                </a:tc>
                <a:tc>
                  <a:txBody>
                    <a:bodyPr/>
                    <a:lstStyle/>
                    <a:p>
                      <a:pPr algn="ctr"/>
                      <a:r>
                        <a:rPr lang="en-US" sz="2000" dirty="0" smtClean="0">
                          <a:latin typeface="Calibri" panose="020F0502020204030204" pitchFamily="34" charset="0"/>
                        </a:rPr>
                        <a:t>48 km</a:t>
                      </a:r>
                      <a:endParaRPr lang="en-US" sz="2000" dirty="0">
                        <a:latin typeface="Calibri" panose="020F0502020204030204" pitchFamily="34" charset="0"/>
                      </a:endParaRPr>
                    </a:p>
                  </a:txBody>
                  <a:tcPr marL="0" marR="0" marT="0" marB="0" anchor="ctr">
                    <a:solidFill>
                      <a:schemeClr val="tx2">
                        <a:lumMod val="40000"/>
                        <a:lumOff val="60000"/>
                      </a:schemeClr>
                    </a:solidFill>
                  </a:tcPr>
                </a:tc>
                <a:tc>
                  <a:txBody>
                    <a:bodyPr/>
                    <a:lstStyle/>
                    <a:p>
                      <a:pPr algn="ctr"/>
                      <a:r>
                        <a:rPr lang="en-US" sz="2000" dirty="0" smtClean="0">
                          <a:latin typeface="Calibri" panose="020F0502020204030204" pitchFamily="34" charset="0"/>
                        </a:rPr>
                        <a:t>24</a:t>
                      </a:r>
                      <a:endParaRPr lang="en-US" sz="2000" dirty="0">
                        <a:latin typeface="Calibri" panose="020F0502020204030204" pitchFamily="34" charset="0"/>
                      </a:endParaRPr>
                    </a:p>
                  </a:txBody>
                  <a:tcPr marL="0" marR="0" marT="0" marB="0" anchor="ctr">
                    <a:solidFill>
                      <a:schemeClr val="tx2">
                        <a:lumMod val="40000"/>
                        <a:lumOff val="60000"/>
                      </a:schemeClr>
                    </a:solidFill>
                  </a:tcPr>
                </a:tc>
                <a:tc>
                  <a:txBody>
                    <a:bodyPr/>
                    <a:lstStyle/>
                    <a:p>
                      <a:pPr algn="ctr"/>
                      <a:r>
                        <a:rPr lang="en-US" sz="2000" dirty="0" smtClean="0">
                          <a:latin typeface="Calibri" panose="020F0502020204030204" pitchFamily="34" charset="0"/>
                        </a:rPr>
                        <a:t>22</a:t>
                      </a:r>
                      <a:endParaRPr lang="en-US" sz="2000" dirty="0">
                        <a:latin typeface="Calibri" panose="020F0502020204030204" pitchFamily="34" charset="0"/>
                      </a:endParaRPr>
                    </a:p>
                  </a:txBody>
                  <a:tcPr marL="0" marR="0" marT="0" marB="0" anchor="ctr">
                    <a:solidFill>
                      <a:schemeClr val="tx2">
                        <a:lumMod val="40000"/>
                        <a:lumOff val="60000"/>
                      </a:schemeClr>
                    </a:solidFill>
                  </a:tcPr>
                </a:tc>
                <a:tc>
                  <a:txBody>
                    <a:bodyPr/>
                    <a:lstStyle/>
                    <a:p>
                      <a:pPr algn="ctr"/>
                      <a:r>
                        <a:rPr lang="en-US" sz="2000" dirty="0" smtClean="0">
                          <a:latin typeface="Calibri" panose="020F0502020204030204" pitchFamily="34" charset="0"/>
                        </a:rPr>
                        <a:t>13</a:t>
                      </a:r>
                      <a:endParaRPr lang="en-US" sz="2000" dirty="0">
                        <a:latin typeface="Calibri" panose="020F0502020204030204" pitchFamily="34" charset="0"/>
                      </a:endParaRPr>
                    </a:p>
                  </a:txBody>
                  <a:tcPr marL="0" marR="0" marT="0" marB="0" anchor="ctr">
                    <a:solidFill>
                      <a:schemeClr val="tx2">
                        <a:lumMod val="40000"/>
                        <a:lumOff val="60000"/>
                      </a:schemeClr>
                    </a:solidFill>
                  </a:tcPr>
                </a:tc>
              </a:tr>
              <a:tr h="326000">
                <a:tc>
                  <a:txBody>
                    <a:bodyPr/>
                    <a:lstStyle/>
                    <a:p>
                      <a:pPr algn="ctr"/>
                      <a:r>
                        <a:rPr lang="en-US" sz="2000" dirty="0" smtClean="0">
                          <a:latin typeface="Calibri" panose="020F0502020204030204" pitchFamily="34" charset="0"/>
                        </a:rPr>
                        <a:t>GMI</a:t>
                      </a:r>
                      <a:endParaRPr lang="en-US" sz="2000" dirty="0">
                        <a:latin typeface="Calibri" panose="020F0502020204030204" pitchFamily="34" charset="0"/>
                      </a:endParaRPr>
                    </a:p>
                  </a:txBody>
                  <a:tcPr marL="0" marR="0" marT="0" marB="0" anchor="ctr">
                    <a:solidFill>
                      <a:schemeClr val="tx2">
                        <a:lumMod val="20000"/>
                        <a:lumOff val="80000"/>
                      </a:schemeClr>
                    </a:solidFill>
                  </a:tcPr>
                </a:tc>
                <a:tc>
                  <a:txBody>
                    <a:bodyPr/>
                    <a:lstStyle/>
                    <a:p>
                      <a:pPr algn="ctr"/>
                      <a:r>
                        <a:rPr lang="en-US" sz="2000" dirty="0" smtClean="0">
                          <a:latin typeface="Calibri" panose="020F0502020204030204" pitchFamily="34" charset="0"/>
                        </a:rPr>
                        <a:t>26</a:t>
                      </a:r>
                      <a:endParaRPr lang="en-US" sz="2000" dirty="0">
                        <a:latin typeface="Calibri" panose="020F0502020204030204" pitchFamily="34" charset="0"/>
                      </a:endParaRPr>
                    </a:p>
                  </a:txBody>
                  <a:tcPr marL="0" marR="0" marT="0" marB="0" anchor="ctr">
                    <a:solidFill>
                      <a:schemeClr val="tx2">
                        <a:lumMod val="20000"/>
                        <a:lumOff val="80000"/>
                      </a:schemeClr>
                    </a:solidFill>
                  </a:tcPr>
                </a:tc>
                <a:tc>
                  <a:txBody>
                    <a:bodyPr/>
                    <a:lstStyle/>
                    <a:p>
                      <a:pPr algn="ctr"/>
                      <a:r>
                        <a:rPr lang="en-US" sz="2000" dirty="0" smtClean="0">
                          <a:latin typeface="Calibri" panose="020F0502020204030204" pitchFamily="34" charset="0"/>
                        </a:rPr>
                        <a:t>15</a:t>
                      </a:r>
                      <a:endParaRPr lang="en-US" sz="2000" dirty="0">
                        <a:latin typeface="Calibri" panose="020F0502020204030204" pitchFamily="34" charset="0"/>
                      </a:endParaRPr>
                    </a:p>
                  </a:txBody>
                  <a:tcPr marL="0" marR="0" marT="0" marB="0" anchor="ctr">
                    <a:solidFill>
                      <a:schemeClr val="tx2">
                        <a:lumMod val="20000"/>
                        <a:lumOff val="80000"/>
                      </a:schemeClr>
                    </a:solidFill>
                  </a:tcPr>
                </a:tc>
                <a:tc>
                  <a:txBody>
                    <a:bodyPr/>
                    <a:lstStyle/>
                    <a:p>
                      <a:pPr algn="ctr"/>
                      <a:r>
                        <a:rPr lang="en-US" sz="2000" dirty="0" smtClean="0">
                          <a:latin typeface="Calibri" panose="020F0502020204030204" pitchFamily="34" charset="0"/>
                        </a:rPr>
                        <a:t>12</a:t>
                      </a:r>
                      <a:endParaRPr lang="en-US" sz="2000" dirty="0">
                        <a:latin typeface="Calibri" panose="020F0502020204030204" pitchFamily="34" charset="0"/>
                      </a:endParaRPr>
                    </a:p>
                  </a:txBody>
                  <a:tcPr marL="0" marR="0" marT="0" marB="0" anchor="ctr">
                    <a:solidFill>
                      <a:schemeClr val="tx2">
                        <a:lumMod val="20000"/>
                        <a:lumOff val="80000"/>
                      </a:schemeClr>
                    </a:solidFill>
                  </a:tcPr>
                </a:tc>
                <a:tc>
                  <a:txBody>
                    <a:bodyPr/>
                    <a:lstStyle/>
                    <a:p>
                      <a:pPr algn="ctr"/>
                      <a:r>
                        <a:rPr lang="en-US" sz="2000" dirty="0" smtClean="0">
                          <a:latin typeface="Calibri" panose="020F0502020204030204" pitchFamily="34" charset="0"/>
                        </a:rPr>
                        <a:t>11</a:t>
                      </a:r>
                      <a:endParaRPr lang="en-US" sz="2000" dirty="0">
                        <a:latin typeface="Calibri" panose="020F0502020204030204" pitchFamily="34" charset="0"/>
                      </a:endParaRPr>
                    </a:p>
                  </a:txBody>
                  <a:tcPr marL="0" marR="0" marT="0" marB="0" anchor="ctr">
                    <a:solidFill>
                      <a:schemeClr val="tx2">
                        <a:lumMod val="20000"/>
                        <a:lumOff val="80000"/>
                      </a:schemeClr>
                    </a:solidFill>
                  </a:tcPr>
                </a:tc>
              </a:tr>
            </a:tbl>
          </a:graphicData>
        </a:graphic>
      </p:graphicFrame>
    </p:spTree>
    <p:extLst>
      <p:ext uri="{BB962C8B-B14F-4D97-AF65-F5344CB8AC3E}">
        <p14:creationId xmlns:p14="http://schemas.microsoft.com/office/powerpoint/2010/main" val="619514890"/>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104703" y="103617"/>
            <a:ext cx="6858000" cy="400110"/>
          </a:xfrm>
          <a:prstGeom prst="rect">
            <a:avLst/>
          </a:prstGeom>
          <a:noFill/>
          <a:ln>
            <a:noFill/>
          </a:ln>
        </p:spPr>
        <p:txBody>
          <a:bodyPr wrap="square" rtlCol="0">
            <a:spAutoFit/>
          </a:bodyPr>
          <a:lstStyle/>
          <a:p>
            <a:pPr algn="ctr"/>
            <a:r>
              <a:rPr lang="en-US" sz="2000" b="1" dirty="0" smtClean="0">
                <a:solidFill>
                  <a:srgbClr val="FFFFFF"/>
                </a:solidFill>
                <a:latin typeface="Arial" panose="020B0604020202020204" pitchFamily="34" charset="0"/>
                <a:cs typeface="Arial" panose="020B0604020202020204" pitchFamily="34" charset="0"/>
              </a:rPr>
              <a:t>GPM Core Observatory: New Scientific Capabilities</a:t>
            </a:r>
            <a:endParaRPr lang="en-US" sz="2000" b="1" dirty="0">
              <a:solidFill>
                <a:srgbClr val="FFFFFF"/>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745" y="790717"/>
            <a:ext cx="7886511" cy="5914883"/>
          </a:xfrm>
          <a:prstGeom prst="rect">
            <a:avLst/>
          </a:prstGeom>
        </p:spPr>
      </p:pic>
    </p:spTree>
    <p:extLst>
      <p:ext uri="{BB962C8B-B14F-4D97-AF65-F5344CB8AC3E}">
        <p14:creationId xmlns:p14="http://schemas.microsoft.com/office/powerpoint/2010/main" val="1721559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Content Placeholder 4"/>
          <p:cNvSpPr txBox="1">
            <a:spLocks/>
          </p:cNvSpPr>
          <p:nvPr/>
        </p:nvSpPr>
        <p:spPr bwMode="auto">
          <a:xfrm>
            <a:off x="520700" y="674048"/>
            <a:ext cx="8458200" cy="164054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 typeface="Arial" charset="0"/>
              <a:buNone/>
            </a:pPr>
            <a:r>
              <a:rPr lang="en-US" sz="2400" dirty="0">
                <a:solidFill>
                  <a:srgbClr val="000099"/>
                </a:solidFill>
                <a:latin typeface="Calibri" charset="0"/>
              </a:rPr>
              <a:t>  </a:t>
            </a:r>
            <a:endParaRPr lang="en-US" dirty="0" smtClean="0">
              <a:solidFill>
                <a:srgbClr val="000099"/>
              </a:solidFill>
              <a:latin typeface="Calibri" charset="0"/>
            </a:endParaRPr>
          </a:p>
          <a:p>
            <a:pPr marL="342900" indent="-342900" algn="ctr">
              <a:spcBef>
                <a:spcPct val="20000"/>
              </a:spcBef>
            </a:pPr>
            <a:endParaRPr lang="en-US" sz="1400" dirty="0">
              <a:latin typeface="Calibri" charset="0"/>
            </a:endParaRPr>
          </a:p>
        </p:txBody>
      </p:sp>
      <p:sp>
        <p:nvSpPr>
          <p:cNvPr id="4" name="Title 3"/>
          <p:cNvSpPr>
            <a:spLocks noGrp="1"/>
          </p:cNvSpPr>
          <p:nvPr>
            <p:ph type="title"/>
          </p:nvPr>
        </p:nvSpPr>
        <p:spPr>
          <a:xfrm>
            <a:off x="875180" y="62665"/>
            <a:ext cx="7494783" cy="561975"/>
          </a:xfrm>
        </p:spPr>
        <p:txBody>
          <a:bodyPr/>
          <a:lstStyle/>
          <a:p>
            <a:pPr algn="ctr"/>
            <a:r>
              <a:rPr lang="en-US" sz="2000" dirty="0" smtClean="0"/>
              <a:t>Precipitation Products and Release Schedule</a:t>
            </a:r>
          </a:p>
        </p:txBody>
      </p:sp>
      <p:graphicFrame>
        <p:nvGraphicFramePr>
          <p:cNvPr id="2" name="Object 1"/>
          <p:cNvGraphicFramePr>
            <a:graphicFrameLocks noChangeAspect="1"/>
          </p:cNvGraphicFramePr>
          <p:nvPr>
            <p:extLst>
              <p:ext uri="{D42A27DB-BD31-4B8C-83A1-F6EECF244321}">
                <p14:modId xmlns:p14="http://schemas.microsoft.com/office/powerpoint/2010/main" val="4142835382"/>
              </p:ext>
            </p:extLst>
          </p:nvPr>
        </p:nvGraphicFramePr>
        <p:xfrm>
          <a:off x="560388" y="597945"/>
          <a:ext cx="8559800" cy="6057900"/>
        </p:xfrm>
        <a:graphic>
          <a:graphicData uri="http://schemas.openxmlformats.org/presentationml/2006/ole">
            <mc:AlternateContent xmlns:mc="http://schemas.openxmlformats.org/markup-compatibility/2006">
              <mc:Choice xmlns:v="urn:schemas-microsoft-com:vml" Requires="v">
                <p:oleObj spid="_x0000_s1175" name="Document" r:id="rId4" imgW="8559800" imgH="6057900" progId="Word.Document.12">
                  <p:embed/>
                </p:oleObj>
              </mc:Choice>
              <mc:Fallback>
                <p:oleObj name="Document" r:id="rId4" imgW="8559800" imgH="6057900" progId="Word.Document.12">
                  <p:embed/>
                  <p:pic>
                    <p:nvPicPr>
                      <p:cNvPr id="0" name=""/>
                      <p:cNvPicPr/>
                      <p:nvPr/>
                    </p:nvPicPr>
                    <p:blipFill>
                      <a:blip r:embed="rId5"/>
                      <a:stretch>
                        <a:fillRect/>
                      </a:stretch>
                    </p:blipFill>
                    <p:spPr>
                      <a:xfrm>
                        <a:off x="560388" y="597945"/>
                        <a:ext cx="8559800" cy="6057900"/>
                      </a:xfrm>
                      <a:prstGeom prst="rect">
                        <a:avLst/>
                      </a:prstGeom>
                    </p:spPr>
                  </p:pic>
                </p:oleObj>
              </mc:Fallback>
            </mc:AlternateContent>
          </a:graphicData>
        </a:graphic>
      </p:graphicFrame>
      <p:grpSp>
        <p:nvGrpSpPr>
          <p:cNvPr id="23" name="Group 22"/>
          <p:cNvGrpSpPr/>
          <p:nvPr/>
        </p:nvGrpSpPr>
        <p:grpSpPr>
          <a:xfrm>
            <a:off x="585696" y="989870"/>
            <a:ext cx="8558304" cy="3750235"/>
            <a:chOff x="585696" y="1120588"/>
            <a:chExt cx="8558304" cy="3750235"/>
          </a:xfrm>
        </p:grpSpPr>
        <p:sp>
          <p:nvSpPr>
            <p:cNvPr id="15" name="Rounded Rectangle 14"/>
            <p:cNvSpPr/>
            <p:nvPr/>
          </p:nvSpPr>
          <p:spPr bwMode="auto">
            <a:xfrm>
              <a:off x="597647" y="1120588"/>
              <a:ext cx="8546353" cy="687294"/>
            </a:xfrm>
            <a:prstGeom prst="roundRect">
              <a:avLst/>
            </a:prstGeom>
            <a:solidFill>
              <a:srgbClr val="FFFF00">
                <a:alpha val="23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Book Antiqua" charset="0"/>
              </a:endParaRPr>
            </a:p>
          </p:txBody>
        </p:sp>
        <p:sp>
          <p:nvSpPr>
            <p:cNvPr id="17" name="Rounded Rectangle 16"/>
            <p:cNvSpPr/>
            <p:nvPr/>
          </p:nvSpPr>
          <p:spPr bwMode="auto">
            <a:xfrm>
              <a:off x="585696" y="2811910"/>
              <a:ext cx="8546353" cy="2058913"/>
            </a:xfrm>
            <a:prstGeom prst="roundRect">
              <a:avLst/>
            </a:prstGeom>
            <a:solidFill>
              <a:srgbClr val="FFFF00">
                <a:alpha val="23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Book Antiqua" charset="0"/>
              </a:endParaRPr>
            </a:p>
          </p:txBody>
        </p:sp>
      </p:grpSp>
      <p:sp>
        <p:nvSpPr>
          <p:cNvPr id="19" name="Rounded Rectangle 18"/>
          <p:cNvSpPr/>
          <p:nvPr/>
        </p:nvSpPr>
        <p:spPr bwMode="auto">
          <a:xfrm>
            <a:off x="597647" y="6159517"/>
            <a:ext cx="8546353" cy="448236"/>
          </a:xfrm>
          <a:prstGeom prst="roundRect">
            <a:avLst/>
          </a:prstGeom>
          <a:solidFill>
            <a:schemeClr val="accent1">
              <a:alpha val="31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Book Antiqua" charset="0"/>
            </a:endParaRPr>
          </a:p>
        </p:txBody>
      </p:sp>
      <p:sp>
        <p:nvSpPr>
          <p:cNvPr id="18" name="Rounded Rectangle 17"/>
          <p:cNvSpPr/>
          <p:nvPr/>
        </p:nvSpPr>
        <p:spPr bwMode="auto">
          <a:xfrm>
            <a:off x="585696" y="5624570"/>
            <a:ext cx="8546353" cy="520006"/>
          </a:xfrm>
          <a:prstGeom prst="roundRect">
            <a:avLst/>
          </a:prstGeom>
          <a:solidFill>
            <a:srgbClr val="FFFF00">
              <a:alpha val="23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Book Antiqua" charset="0"/>
            </a:endParaRPr>
          </a:p>
        </p:txBody>
      </p:sp>
      <p:sp>
        <p:nvSpPr>
          <p:cNvPr id="3" name="TextBox 2"/>
          <p:cNvSpPr txBox="1"/>
          <p:nvPr/>
        </p:nvSpPr>
        <p:spPr>
          <a:xfrm>
            <a:off x="1531401" y="3272604"/>
            <a:ext cx="6931104" cy="584776"/>
          </a:xfrm>
          <a:prstGeom prst="rect">
            <a:avLst/>
          </a:prstGeom>
          <a:solidFill>
            <a:schemeClr val="tx2">
              <a:lumMod val="40000"/>
              <a:lumOff val="60000"/>
            </a:schemeClr>
          </a:solidFill>
        </p:spPr>
        <p:txBody>
          <a:bodyPr wrap="none" rtlCol="0">
            <a:spAutoFit/>
          </a:bodyPr>
          <a:lstStyle/>
          <a:p>
            <a:r>
              <a:rPr lang="en-US" sz="3200" b="1" dirty="0" smtClean="0">
                <a:solidFill>
                  <a:srgbClr val="FF0000"/>
                </a:solidFill>
              </a:rPr>
              <a:t>First reprocessing scheduled in 2015</a:t>
            </a:r>
            <a:endParaRPr lang="en-US" sz="3200" b="1" dirty="0">
              <a:solidFill>
                <a:srgbClr val="FF0000"/>
              </a:solidFill>
            </a:endParaRPr>
          </a:p>
        </p:txBody>
      </p:sp>
    </p:spTree>
    <p:extLst>
      <p:ext uri="{BB962C8B-B14F-4D97-AF65-F5344CB8AC3E}">
        <p14:creationId xmlns:p14="http://schemas.microsoft.com/office/powerpoint/2010/main" val="2702348568"/>
      </p:ext>
    </p:extLst>
  </p:cSld>
  <p:clrMapOvr>
    <a:masterClrMapping/>
  </p:clrMapOvr>
  <p:transition xmlns:p14="http://schemas.microsoft.com/office/powerpoint/2010/main" spd="med"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1"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18"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IMERG  1-3 June 2014</a:t>
            </a:r>
            <a:endParaRPr lang="en-US" dirty="0"/>
          </a:p>
        </p:txBody>
      </p:sp>
      <p:pic>
        <p:nvPicPr>
          <p:cNvPr id="4" name="3IMERGHH_20140601-03.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6328" y="812132"/>
            <a:ext cx="8802022" cy="4695192"/>
          </a:xfrm>
        </p:spPr>
      </p:pic>
      <p:sp>
        <p:nvSpPr>
          <p:cNvPr id="5" name="TextBox 4"/>
          <p:cNvSpPr txBox="1"/>
          <p:nvPr/>
        </p:nvSpPr>
        <p:spPr>
          <a:xfrm>
            <a:off x="896425" y="5900960"/>
            <a:ext cx="7535537" cy="461665"/>
          </a:xfrm>
          <a:prstGeom prst="rect">
            <a:avLst/>
          </a:prstGeom>
          <a:noFill/>
        </p:spPr>
        <p:txBody>
          <a:bodyPr wrap="none" rtlCol="0">
            <a:spAutoFit/>
          </a:bodyPr>
          <a:lstStyle/>
          <a:p>
            <a:r>
              <a:rPr lang="en-US" dirty="0" smtClean="0"/>
              <a:t>Uses multi-satellite </a:t>
            </a:r>
            <a:r>
              <a:rPr lang="en-US" b="1" dirty="0" smtClean="0">
                <a:solidFill>
                  <a:srgbClr val="000090"/>
                </a:solidFill>
              </a:rPr>
              <a:t>inter-calibrated </a:t>
            </a:r>
            <a:r>
              <a:rPr lang="en-US" dirty="0" smtClean="0"/>
              <a:t>precipitation data</a:t>
            </a:r>
            <a:endParaRPr lang="en-US" dirty="0"/>
          </a:p>
        </p:txBody>
      </p:sp>
    </p:spTree>
    <p:extLst>
      <p:ext uri="{BB962C8B-B14F-4D97-AF65-F5344CB8AC3E}">
        <p14:creationId xmlns:p14="http://schemas.microsoft.com/office/powerpoint/2010/main" val="3024664344"/>
      </p:ext>
    </p:extLst>
  </p:cSld>
  <p:clrMapOvr>
    <a:masterClrMapping/>
  </p:clrMapOvr>
  <p:transition xmlns:p14="http://schemas.microsoft.com/office/powerpoint/2010/main" spd="med"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0807103634_20140807103714_61N_118W_07547_100_csat_gpm.nc.profi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7911" y="533401"/>
            <a:ext cx="5769864" cy="6323076"/>
          </a:xfrm>
          <a:prstGeom prst="rect">
            <a:avLst/>
          </a:prstGeom>
        </p:spPr>
      </p:pic>
      <p:sp>
        <p:nvSpPr>
          <p:cNvPr id="4" name="TextBox 3"/>
          <p:cNvSpPr txBox="1"/>
          <p:nvPr/>
        </p:nvSpPr>
        <p:spPr>
          <a:xfrm>
            <a:off x="518348" y="4436749"/>
            <a:ext cx="2693842" cy="707886"/>
          </a:xfrm>
          <a:prstGeom prst="rect">
            <a:avLst/>
          </a:prstGeom>
          <a:noFill/>
        </p:spPr>
        <p:txBody>
          <a:bodyPr wrap="square">
            <a:spAutoFit/>
          </a:bodyPr>
          <a:lstStyle/>
          <a:p>
            <a:pPr fontAlgn="auto">
              <a:spcBef>
                <a:spcPts val="0"/>
              </a:spcBef>
              <a:spcAft>
                <a:spcPts val="0"/>
              </a:spcAft>
              <a:defRPr/>
            </a:pPr>
            <a:r>
              <a:rPr lang="en-US" sz="2000" b="1" dirty="0" smtClean="0">
                <a:latin typeface="Arial"/>
                <a:ea typeface="+mn-ea"/>
                <a:cs typeface="Arial"/>
              </a:rPr>
              <a:t>2014/08/07 1036 UTC    Northern Canada</a:t>
            </a:r>
            <a:endParaRPr lang="en-US" sz="2000" dirty="0">
              <a:latin typeface="Arial"/>
              <a:ea typeface="+mn-ea"/>
              <a:cs typeface="Arial"/>
            </a:endParaRPr>
          </a:p>
        </p:txBody>
      </p:sp>
      <p:pic>
        <p:nvPicPr>
          <p:cNvPr id="3" name="Picture 2" descr="Microsoft PowerPointScreenSnapz0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13" y="662393"/>
            <a:ext cx="3160898" cy="3503207"/>
          </a:xfrm>
          <a:prstGeom prst="rect">
            <a:avLst/>
          </a:prstGeom>
        </p:spPr>
      </p:pic>
      <p:cxnSp>
        <p:nvCxnSpPr>
          <p:cNvPr id="7" name="Straight Arrow Connector 6"/>
          <p:cNvCxnSpPr/>
          <p:nvPr/>
        </p:nvCxnSpPr>
        <p:spPr>
          <a:xfrm flipV="1">
            <a:off x="1924050" y="2044700"/>
            <a:ext cx="6419850" cy="481141"/>
          </a:xfrm>
          <a:prstGeom prst="straightConnector1">
            <a:avLst/>
          </a:prstGeom>
          <a:ln>
            <a:solidFill>
              <a:schemeClr val="tx1"/>
            </a:solidFill>
            <a:prstDash val="sysDot"/>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018321" y="1784350"/>
            <a:ext cx="1753579" cy="260350"/>
          </a:xfrm>
          <a:prstGeom prst="straightConnector1">
            <a:avLst/>
          </a:prstGeom>
          <a:ln>
            <a:solidFill>
              <a:schemeClr val="tx1"/>
            </a:solidFill>
            <a:prstDash val="sysDot"/>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p:cNvSpPr txBox="1">
            <a:spLocks noChangeArrowheads="1"/>
          </p:cNvSpPr>
          <p:nvPr/>
        </p:nvSpPr>
        <p:spPr bwMode="auto">
          <a:xfrm>
            <a:off x="599136" y="5251313"/>
            <a:ext cx="2381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200" dirty="0" smtClean="0">
                <a:latin typeface="Arial" charset="0"/>
                <a:cs typeface="Arial" charset="0"/>
              </a:rPr>
              <a:t>GPROF retrievals very similar to radar retrievals in rain location and intensity</a:t>
            </a:r>
          </a:p>
        </p:txBody>
      </p:sp>
      <p:sp>
        <p:nvSpPr>
          <p:cNvPr id="5" name="Title 4"/>
          <p:cNvSpPr>
            <a:spLocks noGrp="1"/>
          </p:cNvSpPr>
          <p:nvPr>
            <p:ph type="title"/>
          </p:nvPr>
        </p:nvSpPr>
        <p:spPr/>
        <p:txBody>
          <a:bodyPr/>
          <a:lstStyle/>
          <a:p>
            <a:r>
              <a:rPr lang="en-US" dirty="0" smtClean="0"/>
              <a:t>GPM/</a:t>
            </a:r>
            <a:r>
              <a:rPr lang="en-US" dirty="0" err="1" smtClean="0"/>
              <a:t>CloudSat</a:t>
            </a:r>
            <a:r>
              <a:rPr lang="en-US" dirty="0" smtClean="0"/>
              <a:t> Matchup (The Future?)</a:t>
            </a:r>
            <a:endParaRPr lang="en-US" dirty="0"/>
          </a:p>
        </p:txBody>
      </p:sp>
      <p:sp>
        <p:nvSpPr>
          <p:cNvPr id="6" name="Content Placeholder 5"/>
          <p:cNvSpPr>
            <a:spLocks noGrp="1"/>
          </p:cNvSpPr>
          <p:nvPr>
            <p:ph idx="1"/>
          </p:nvPr>
        </p:nvSpPr>
        <p:spPr/>
        <p:txBody>
          <a:bodyPr/>
          <a:lstStyle/>
          <a:p>
            <a:pPr algn="ctr"/>
            <a:endParaRPr lang="en-US" dirty="0"/>
          </a:p>
        </p:txBody>
      </p:sp>
      <p:sp>
        <p:nvSpPr>
          <p:cNvPr id="10" name="TextBox 9"/>
          <p:cNvSpPr txBox="1"/>
          <p:nvPr/>
        </p:nvSpPr>
        <p:spPr>
          <a:xfrm>
            <a:off x="616565" y="5905890"/>
            <a:ext cx="1549800" cy="646331"/>
          </a:xfrm>
          <a:prstGeom prst="rect">
            <a:avLst/>
          </a:prstGeom>
          <a:noFill/>
        </p:spPr>
        <p:txBody>
          <a:bodyPr wrap="square" rtlCol="0">
            <a:spAutoFit/>
          </a:bodyPr>
          <a:lstStyle/>
          <a:p>
            <a:r>
              <a:rPr lang="en-US" sz="1800" dirty="0" smtClean="0">
                <a:latin typeface="Calibri"/>
                <a:cs typeface="Calibri"/>
              </a:rPr>
              <a:t>Courtesy Joe Turk</a:t>
            </a:r>
            <a:endParaRPr lang="en-US" sz="1800" dirty="0">
              <a:latin typeface="Calibri"/>
              <a:cs typeface="Calibri"/>
            </a:endParaRPr>
          </a:p>
        </p:txBody>
      </p:sp>
    </p:spTree>
    <p:extLst>
      <p:ext uri="{BB962C8B-B14F-4D97-AF65-F5344CB8AC3E}">
        <p14:creationId xmlns:p14="http://schemas.microsoft.com/office/powerpoint/2010/main" val="791001526"/>
      </p:ext>
    </p:extLst>
  </p:cSld>
  <p:clrMapOvr>
    <a:masterClrMapping/>
  </p:clrMapOvr>
  <p:transition xmlns:p14="http://schemas.microsoft.com/office/powerpoint/2010/main" spd="med" advClick="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52CA6ABB-E88C-4916-BC55-C5F388936830" descr="DFDBB255-C66B-4E7D-B1C5-6F2F4F7F15A3@at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76" y="2216946"/>
            <a:ext cx="7847950" cy="436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 name="Rectangle 15"/>
          <p:cNvSpPr>
            <a:spLocks noChangeArrowheads="1"/>
          </p:cNvSpPr>
          <p:nvPr/>
        </p:nvSpPr>
        <p:spPr bwMode="auto">
          <a:xfrm>
            <a:off x="123825" y="1038225"/>
            <a:ext cx="209550"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2" name="Rectangle 16"/>
          <p:cNvSpPr>
            <a:spLocks noChangeArrowheads="1"/>
          </p:cNvSpPr>
          <p:nvPr/>
        </p:nvSpPr>
        <p:spPr bwMode="auto">
          <a:xfrm>
            <a:off x="390525" y="1395413"/>
            <a:ext cx="209550"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3" name="Rectangle 17"/>
          <p:cNvSpPr>
            <a:spLocks noChangeArrowheads="1"/>
          </p:cNvSpPr>
          <p:nvPr/>
        </p:nvSpPr>
        <p:spPr bwMode="auto">
          <a:xfrm>
            <a:off x="200025" y="966788"/>
            <a:ext cx="209550"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4" name="Rectangle 18"/>
          <p:cNvSpPr>
            <a:spLocks noChangeArrowheads="1"/>
          </p:cNvSpPr>
          <p:nvPr/>
        </p:nvSpPr>
        <p:spPr bwMode="auto">
          <a:xfrm>
            <a:off x="200025" y="966788"/>
            <a:ext cx="209550"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7" name="Rectangle 22"/>
          <p:cNvSpPr>
            <a:spLocks noChangeArrowheads="1"/>
          </p:cNvSpPr>
          <p:nvPr/>
        </p:nvSpPr>
        <p:spPr bwMode="auto">
          <a:xfrm>
            <a:off x="1371600" y="1219200"/>
            <a:ext cx="206375"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15368" name="Rectangle 23"/>
          <p:cNvSpPr>
            <a:spLocks noChangeArrowheads="1"/>
          </p:cNvSpPr>
          <p:nvPr/>
        </p:nvSpPr>
        <p:spPr bwMode="auto">
          <a:xfrm>
            <a:off x="608013" y="1133475"/>
            <a:ext cx="206375" cy="428625"/>
          </a:xfrm>
          <a:prstGeom prst="rect">
            <a:avLst/>
          </a:prstGeom>
          <a:noFill/>
          <a:ln w="12700">
            <a:noFill/>
            <a:miter lim="800000"/>
            <a:headEnd/>
            <a:tailEnd/>
          </a:ln>
        </p:spPr>
        <p:txBody>
          <a:bodyPr wrap="none" anchor="ctr">
            <a:prstTxWarp prst="textNoShape">
              <a:avLst/>
            </a:prstTxWarp>
          </a:bodyPr>
          <a:lstStyle/>
          <a:p>
            <a:pPr eaLnBrk="0" hangingPunct="0"/>
            <a:endParaRPr lang="en-US" dirty="0"/>
          </a:p>
        </p:txBody>
      </p:sp>
      <p:sp>
        <p:nvSpPr>
          <p:cNvPr id="2059" name="Text Box 24"/>
          <p:cNvSpPr txBox="1">
            <a:spLocks noChangeArrowheads="1"/>
          </p:cNvSpPr>
          <p:nvPr/>
        </p:nvSpPr>
        <p:spPr bwMode="auto">
          <a:xfrm>
            <a:off x="504825" y="710282"/>
            <a:ext cx="8410574" cy="1015663"/>
          </a:xfrm>
          <a:prstGeom prst="rect">
            <a:avLst/>
          </a:prstGeom>
          <a:noFill/>
          <a:ln w="12700">
            <a:noFill/>
            <a:miter lim="800000"/>
            <a:headEnd/>
            <a:tailEnd/>
          </a:ln>
        </p:spPr>
        <p:txBody>
          <a:bodyPr wrap="square">
            <a:prstTxWarp prst="textNoShape">
              <a:avLst/>
            </a:prstTxWarp>
            <a:spAutoFit/>
          </a:bodyPr>
          <a:lstStyle/>
          <a:p>
            <a:r>
              <a:rPr lang="en-US" sz="2000" b="1" dirty="0" smtClean="0">
                <a:latin typeface="Arial" panose="020B0604020202020204" pitchFamily="34" charset="0"/>
                <a:cs typeface="Arial" panose="020B0604020202020204" pitchFamily="34" charset="0"/>
              </a:rPr>
              <a:t>NASA's </a:t>
            </a:r>
            <a:r>
              <a:rPr lang="en-US" sz="2000" b="1" dirty="0">
                <a:latin typeface="Arial" panose="020B0604020202020204" pitchFamily="34" charset="0"/>
                <a:cs typeface="Arial" panose="020B0604020202020204" pitchFamily="34" charset="0"/>
              </a:rPr>
              <a:t>GPM Microwave Imager (</a:t>
            </a:r>
            <a:r>
              <a:rPr lang="en-US" sz="2000" b="1" dirty="0" smtClean="0">
                <a:latin typeface="Arial" panose="020B0604020202020204" pitchFamily="34" charset="0"/>
                <a:cs typeface="Arial" panose="020B0604020202020204" pitchFamily="34" charset="0"/>
              </a:rPr>
              <a:t>GMI) was specifically designed to detect falling snow. This snow event occurred March 17, 2014 and deposited more than 7” of snow in the Washington, DC metro area.</a:t>
            </a:r>
            <a:endParaRPr lang="en-US" sz="2000" b="1" dirty="0">
              <a:latin typeface="Arial" panose="020B0604020202020204" pitchFamily="34" charset="0"/>
              <a:cs typeface="Arial" panose="020B0604020202020204" pitchFamily="34" charset="0"/>
            </a:endParaRPr>
          </a:p>
        </p:txBody>
      </p:sp>
      <p:sp>
        <p:nvSpPr>
          <p:cNvPr id="21" name="TextBox 20"/>
          <p:cNvSpPr txBox="1"/>
          <p:nvPr/>
        </p:nvSpPr>
        <p:spPr>
          <a:xfrm>
            <a:off x="1104703" y="103617"/>
            <a:ext cx="6858000" cy="523220"/>
          </a:xfrm>
          <a:prstGeom prst="rect">
            <a:avLst/>
          </a:prstGeom>
          <a:noFill/>
          <a:ln>
            <a:noFill/>
          </a:ln>
        </p:spPr>
        <p:txBody>
          <a:bodyPr wrap="square" rtlCol="0">
            <a:spAutoFit/>
          </a:bodyPr>
          <a:lstStyle/>
          <a:p>
            <a:pPr algn="ctr"/>
            <a:r>
              <a:rPr lang="en-US" sz="2800" b="1" dirty="0" smtClean="0">
                <a:solidFill>
                  <a:srgbClr val="FFFFFF"/>
                </a:solidFill>
                <a:latin typeface="Arial" panose="020B0604020202020204" pitchFamily="34" charset="0"/>
                <a:cs typeface="Arial" panose="020B0604020202020204" pitchFamily="34" charset="0"/>
              </a:rPr>
              <a:t>Falling Snow as Observed by GMI</a:t>
            </a:r>
            <a:endParaRPr lang="en-US" sz="2800" b="1" dirty="0">
              <a:solidFill>
                <a:srgbClr val="FFFFFF"/>
              </a:solidFill>
              <a:latin typeface="Arial" panose="020B0604020202020204" pitchFamily="34" charset="0"/>
              <a:cs typeface="Arial" panose="020B0604020202020204" pitchFamily="34" charset="0"/>
            </a:endParaRPr>
          </a:p>
        </p:txBody>
      </p:sp>
      <p:sp>
        <p:nvSpPr>
          <p:cNvPr id="36" name="Rectangle 35"/>
          <p:cNvSpPr/>
          <p:nvPr/>
        </p:nvSpPr>
        <p:spPr>
          <a:xfrm>
            <a:off x="1473312" y="1861492"/>
            <a:ext cx="3162497" cy="600164"/>
          </a:xfrm>
          <a:prstGeom prst="rect">
            <a:avLst/>
          </a:prstGeom>
        </p:spPr>
        <p:txBody>
          <a:bodyPr wrap="square">
            <a:spAutoFit/>
          </a:bodyPr>
          <a:lstStyle/>
          <a:p>
            <a:r>
              <a:rPr lang="en-US" sz="1100" b="1" i="1" dirty="0" smtClean="0">
                <a:solidFill>
                  <a:srgbClr val="0000FF"/>
                </a:solidFill>
              </a:rPr>
              <a:t>Bottom Left: </a:t>
            </a:r>
            <a:r>
              <a:rPr lang="en-US" sz="1100" dirty="0" smtClean="0">
                <a:solidFill>
                  <a:srgbClr val="FF0000"/>
                </a:solidFill>
              </a:rPr>
              <a:t>GMI retrievals of liquid rain (greens to reds indicate light to heavy rain) and falling snow (blue shading).</a:t>
            </a:r>
          </a:p>
        </p:txBody>
      </p:sp>
      <p:sp>
        <p:nvSpPr>
          <p:cNvPr id="5" name="TextBox 4"/>
          <p:cNvSpPr txBox="1"/>
          <p:nvPr/>
        </p:nvSpPr>
        <p:spPr>
          <a:xfrm>
            <a:off x="5093010" y="1861492"/>
            <a:ext cx="3333751" cy="600164"/>
          </a:xfrm>
          <a:prstGeom prst="rect">
            <a:avLst/>
          </a:prstGeom>
          <a:noFill/>
        </p:spPr>
        <p:txBody>
          <a:bodyPr wrap="square" rtlCol="0">
            <a:spAutoFit/>
          </a:bodyPr>
          <a:lstStyle/>
          <a:p>
            <a:r>
              <a:rPr lang="en-US" sz="1100" b="1" i="1" dirty="0" smtClean="0">
                <a:solidFill>
                  <a:srgbClr val="0000FF"/>
                </a:solidFill>
              </a:rPr>
              <a:t>Bottom Right</a:t>
            </a:r>
            <a:r>
              <a:rPr lang="en-US" sz="1100" b="1" dirty="0" smtClean="0">
                <a:solidFill>
                  <a:srgbClr val="FF0000"/>
                </a:solidFill>
              </a:rPr>
              <a:t>: </a:t>
            </a:r>
            <a:r>
              <a:rPr lang="en-US" sz="1100" dirty="0" smtClean="0">
                <a:solidFill>
                  <a:srgbClr val="FF0000"/>
                </a:solidFill>
              </a:rPr>
              <a:t>Ground measurements  from NOAA’s National Mosaic &amp; Multi-Sensor QPE (CONUS 3D radar mosaic at 1km resolution).</a:t>
            </a:r>
            <a:endParaRPr lang="en-US" sz="1100" dirty="0">
              <a:solidFill>
                <a:srgbClr val="FF0000"/>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074" y="1836498"/>
            <a:ext cx="918054" cy="722738"/>
          </a:xfrm>
          <a:prstGeom prst="rect">
            <a:avLst/>
          </a:prstGeom>
        </p:spPr>
      </p:pic>
      <p:sp>
        <p:nvSpPr>
          <p:cNvPr id="3" name="TextBox 2"/>
          <p:cNvSpPr txBox="1"/>
          <p:nvPr/>
        </p:nvSpPr>
        <p:spPr>
          <a:xfrm>
            <a:off x="1459029" y="5205227"/>
            <a:ext cx="1287532" cy="646331"/>
          </a:xfrm>
          <a:prstGeom prst="rect">
            <a:avLst/>
          </a:prstGeom>
          <a:noFill/>
        </p:spPr>
        <p:txBody>
          <a:bodyPr wrap="none" rtlCol="0">
            <a:spAutoFit/>
          </a:bodyPr>
          <a:lstStyle/>
          <a:p>
            <a:r>
              <a:rPr lang="en-US" sz="1800" b="1" dirty="0" smtClean="0">
                <a:solidFill>
                  <a:srgbClr val="FFFFFF"/>
                </a:solidFill>
                <a:latin typeface="Arial" panose="020B0604020202020204" pitchFamily="34" charset="0"/>
                <a:cs typeface="Arial" panose="020B0604020202020204" pitchFamily="34" charset="0"/>
              </a:rPr>
              <a:t>GMI</a:t>
            </a:r>
          </a:p>
          <a:p>
            <a:r>
              <a:rPr lang="en-US" sz="1800" b="1" dirty="0" smtClean="0">
                <a:solidFill>
                  <a:srgbClr val="FFFFFF"/>
                </a:solidFill>
                <a:latin typeface="Arial" panose="020B0604020202020204" pitchFamily="34" charset="0"/>
                <a:cs typeface="Arial" panose="020B0604020202020204" pitchFamily="34" charset="0"/>
              </a:rPr>
              <a:t>Retrievals</a:t>
            </a:r>
            <a:endParaRPr lang="en-US" sz="1800" b="1" dirty="0">
              <a:solidFill>
                <a:srgbClr val="FFFFFF"/>
              </a:solidFill>
              <a:latin typeface="Arial" panose="020B0604020202020204" pitchFamily="34" charset="0"/>
              <a:cs typeface="Arial" panose="020B0604020202020204" pitchFamily="34" charset="0"/>
            </a:endParaRPr>
          </a:p>
        </p:txBody>
      </p:sp>
      <p:sp>
        <p:nvSpPr>
          <p:cNvPr id="19" name="TextBox 18"/>
          <p:cNvSpPr txBox="1"/>
          <p:nvPr/>
        </p:nvSpPr>
        <p:spPr>
          <a:xfrm>
            <a:off x="7360347" y="5205227"/>
            <a:ext cx="1018052" cy="646331"/>
          </a:xfrm>
          <a:prstGeom prst="rect">
            <a:avLst/>
          </a:prstGeom>
          <a:noFill/>
        </p:spPr>
        <p:txBody>
          <a:bodyPr wrap="none" rtlCol="0">
            <a:spAutoFit/>
          </a:bodyPr>
          <a:lstStyle/>
          <a:p>
            <a:r>
              <a:rPr lang="en-US" sz="1800" b="1" dirty="0" smtClean="0">
                <a:solidFill>
                  <a:srgbClr val="FFFFFF"/>
                </a:solidFill>
                <a:latin typeface="Arial" panose="020B0604020202020204" pitchFamily="34" charset="0"/>
                <a:cs typeface="Arial" panose="020B0604020202020204" pitchFamily="34" charset="0"/>
              </a:rPr>
              <a:t>Ground</a:t>
            </a:r>
          </a:p>
          <a:p>
            <a:r>
              <a:rPr lang="en-US" sz="1800" b="1" dirty="0" smtClean="0">
                <a:solidFill>
                  <a:srgbClr val="FFFFFF"/>
                </a:solidFill>
                <a:latin typeface="Arial" panose="020B0604020202020204" pitchFamily="34" charset="0"/>
                <a:cs typeface="Arial" panose="020B0604020202020204" pitchFamily="34" charset="0"/>
              </a:rPr>
              <a:t>Data</a:t>
            </a:r>
            <a:endParaRPr lang="en-US" sz="1800" b="1" dirty="0">
              <a:solidFill>
                <a:srgbClr val="FFFFFF"/>
              </a:solidFill>
              <a:latin typeface="Arial" panose="020B0604020202020204" pitchFamily="34" charset="0"/>
              <a:cs typeface="Arial" panose="020B0604020202020204" pitchFamily="34" charset="0"/>
            </a:endParaRPr>
          </a:p>
        </p:txBody>
      </p:sp>
      <p:sp>
        <p:nvSpPr>
          <p:cNvPr id="6" name="TextBox 5"/>
          <p:cNvSpPr txBox="1"/>
          <p:nvPr/>
        </p:nvSpPr>
        <p:spPr>
          <a:xfrm>
            <a:off x="5565572" y="6428761"/>
            <a:ext cx="2681105" cy="369332"/>
          </a:xfrm>
          <a:prstGeom prst="rect">
            <a:avLst/>
          </a:prstGeom>
          <a:noFill/>
        </p:spPr>
        <p:txBody>
          <a:bodyPr wrap="none" rtlCol="0">
            <a:spAutoFit/>
          </a:bodyPr>
          <a:lstStyle/>
          <a:p>
            <a:r>
              <a:rPr lang="en-US" sz="1800" dirty="0" smtClean="0">
                <a:latin typeface="Calibri"/>
                <a:cs typeface="Calibri"/>
              </a:rPr>
              <a:t>Courtesy </a:t>
            </a:r>
            <a:r>
              <a:rPr lang="en-US" sz="1800" dirty="0" err="1" smtClean="0">
                <a:latin typeface="Calibri"/>
                <a:cs typeface="Calibri"/>
              </a:rPr>
              <a:t>Kummerow</a:t>
            </a:r>
            <a:r>
              <a:rPr lang="en-US" sz="1800" dirty="0" smtClean="0">
                <a:latin typeface="Calibri"/>
                <a:cs typeface="Calibri"/>
              </a:rPr>
              <a:t>/Berg</a:t>
            </a:r>
            <a:endParaRPr lang="en-US" sz="1800" dirty="0">
              <a:latin typeface="Calibri"/>
              <a:cs typeface="Calibri"/>
            </a:endParaRPr>
          </a:p>
        </p:txBody>
      </p:sp>
    </p:spTree>
    <p:extLst>
      <p:ext uri="{BB962C8B-B14F-4D97-AF65-F5344CB8AC3E}">
        <p14:creationId xmlns:p14="http://schemas.microsoft.com/office/powerpoint/2010/main" val="24689723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GPM Templates">
  <a:themeElements>
    <a:clrScheme name="">
      <a:dk1>
        <a:srgbClr val="000000"/>
      </a:dk1>
      <a:lt1>
        <a:srgbClr val="000000"/>
      </a:lt1>
      <a:dk2>
        <a:srgbClr val="0066FF"/>
      </a:dk2>
      <a:lt2>
        <a:srgbClr val="000066"/>
      </a:lt2>
      <a:accent1>
        <a:srgbClr val="6600FF"/>
      </a:accent1>
      <a:accent2>
        <a:srgbClr val="009900"/>
      </a:accent2>
      <a:accent3>
        <a:srgbClr val="AAAAAA"/>
      </a:accent3>
      <a:accent4>
        <a:srgbClr val="000000"/>
      </a:accent4>
      <a:accent5>
        <a:srgbClr val="B8AAFF"/>
      </a:accent5>
      <a:accent6>
        <a:srgbClr val="008A00"/>
      </a:accent6>
      <a:hlink>
        <a:srgbClr val="0066FF"/>
      </a:hlink>
      <a:folHlink>
        <a:srgbClr val="CECECE"/>
      </a:folHlink>
    </a:clrScheme>
    <a:fontScheme name="Microsoft PowerPoint 4">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bg1"/>
            </a:solidFill>
            <a:effectLst/>
            <a:latin typeface="Book Antiqua" charset="0"/>
          </a:defRPr>
        </a:defPPr>
      </a:lstStyle>
    </a:lnDef>
  </a:objectDefaults>
  <a:extraClrSchemeLst>
    <a:extraClrScheme>
      <a:clrScheme name="Microsoft PowerPoint 4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PowerPoint 4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PowerPoint 4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PowerPoint 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PowerPoint 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PowerPoint 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Microsoft PowerPoint 4 8">
        <a:dk1>
          <a:srgbClr val="000066"/>
        </a:dk1>
        <a:lt1>
          <a:srgbClr val="FFFFFF"/>
        </a:lt1>
        <a:dk2>
          <a:srgbClr val="000000"/>
        </a:dk2>
        <a:lt2>
          <a:srgbClr val="FFFF00"/>
        </a:lt2>
        <a:accent1>
          <a:srgbClr val="6600FF"/>
        </a:accent1>
        <a:accent2>
          <a:srgbClr val="009900"/>
        </a:accent2>
        <a:accent3>
          <a:srgbClr val="AAAAAA"/>
        </a:accent3>
        <a:accent4>
          <a:srgbClr val="DADADA"/>
        </a:accent4>
        <a:accent5>
          <a:srgbClr val="B8AAFF"/>
        </a:accent5>
        <a:accent6>
          <a:srgbClr val="008A00"/>
        </a:accent6>
        <a:hlink>
          <a:srgbClr val="FF9900"/>
        </a:hlink>
        <a:folHlink>
          <a:srgbClr val="CECECE"/>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ppt461.tmp</Template>
  <TotalTime>16022</TotalTime>
  <Pages>3</Pages>
  <Words>1202</Words>
  <Application>Microsoft Macintosh PowerPoint</Application>
  <PresentationFormat>Letter Paper (8.5x11 in)</PresentationFormat>
  <Paragraphs>146</Paragraphs>
  <Slides>13</Slides>
  <Notes>8</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5" baseType="lpstr">
      <vt:lpstr>GPM Templates</vt:lpstr>
      <vt:lpstr>Document</vt:lpstr>
      <vt:lpstr>PowerPoint Presentation</vt:lpstr>
      <vt:lpstr>PowerPoint Presentation</vt:lpstr>
      <vt:lpstr>PowerPoint Presentation</vt:lpstr>
      <vt:lpstr>PowerPoint Presentation</vt:lpstr>
      <vt:lpstr>PowerPoint Presentation</vt:lpstr>
      <vt:lpstr>Precipitation Products and Release Schedule</vt:lpstr>
      <vt:lpstr>IMERG  1-3 June 2014</vt:lpstr>
      <vt:lpstr>GPM/CloudSat Matchup (The Future?)</vt:lpstr>
      <vt:lpstr>PowerPoint Presentation</vt:lpstr>
      <vt:lpstr>PowerPoint Presentation</vt:lpstr>
      <vt:lpstr>GPM Project Level 1 Requirements</vt:lpstr>
      <vt:lpstr>Ground Validation Overarching Objectives</vt:lpstr>
      <vt:lpstr>PowerPoint Presentation</vt:lpstr>
    </vt:vector>
  </TitlesOfParts>
  <Company>NASA/GSFC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dc:title>
  <dc:subject>Systems, Technology and Advanced Concepts Directorate (STAAC)</dc:subject>
  <dc:creator>Mary Pat Hrybyk-Keith (mkeith@pop200.gsfc.nasa.gov)</dc:creator>
  <cp:lastModifiedBy>Gail S. Jackson</cp:lastModifiedBy>
  <cp:revision>920</cp:revision>
  <cp:lastPrinted>2014-01-17T16:35:18Z</cp:lastPrinted>
  <dcterms:created xsi:type="dcterms:W3CDTF">2012-02-03T16:42:21Z</dcterms:created>
  <dcterms:modified xsi:type="dcterms:W3CDTF">2015-01-21T15:50:47Z</dcterms:modified>
</cp:coreProperties>
</file>