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72" r:id="rId3"/>
    <p:sldId id="257" r:id="rId4"/>
    <p:sldId id="289" r:id="rId5"/>
    <p:sldId id="273" r:id="rId6"/>
    <p:sldId id="275" r:id="rId7"/>
    <p:sldId id="269" r:id="rId8"/>
    <p:sldId id="276" r:id="rId9"/>
    <p:sldId id="277" r:id="rId10"/>
    <p:sldId id="278" r:id="rId11"/>
    <p:sldId id="279" r:id="rId12"/>
    <p:sldId id="280" r:id="rId13"/>
    <p:sldId id="281" r:id="rId14"/>
    <p:sldId id="270" r:id="rId15"/>
    <p:sldId id="261" r:id="rId16"/>
    <p:sldId id="264" r:id="rId17"/>
    <p:sldId id="283" r:id="rId18"/>
    <p:sldId id="285" r:id="rId19"/>
    <p:sldId id="287" r:id="rId20"/>
    <p:sldId id="271" r:id="rId21"/>
    <p:sldId id="290" r:id="rId22"/>
    <p:sldId id="274" r:id="rId23"/>
    <p:sldId id="26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84DF"/>
    <a:srgbClr val="FF790A"/>
    <a:srgbClr val="E8E516"/>
    <a:srgbClr val="81FB81"/>
    <a:srgbClr val="9DFFA0"/>
    <a:srgbClr val="00E2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6" autoAdjust="0"/>
    <p:restoredTop sz="94660"/>
  </p:normalViewPr>
  <p:slideViewPr>
    <p:cSldViewPr snapToGrid="0" snapToObjects="1">
      <p:cViewPr>
        <p:scale>
          <a:sx n="95" d="100"/>
          <a:sy n="95" d="100"/>
        </p:scale>
        <p:origin x="-1320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92FC5-D8E9-0B45-A798-A26C41164430}" type="datetimeFigureOut">
              <a:rPr lang="en-US" smtClean="0"/>
              <a:t>1/11/15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6F7D2-75C2-DF49-99ED-7BC2AF9F4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09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40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*As needed is</a:t>
            </a:r>
            <a:r>
              <a:rPr lang="en-US" baseline="0" dirty="0" smtClean="0"/>
              <a:t> very important—after a major 10-15” rainstorm, all </a:t>
            </a:r>
            <a:r>
              <a:rPr lang="en-US" baseline="0" dirty="0" err="1" smtClean="0"/>
              <a:t>Pluvios</a:t>
            </a:r>
            <a:r>
              <a:rPr lang="en-US" baseline="0" dirty="0" smtClean="0"/>
              <a:t> will have to be emptied</a:t>
            </a:r>
          </a:p>
          <a:p>
            <a:r>
              <a:rPr lang="en-US" baseline="0" dirty="0" smtClean="0"/>
              <a:t>*It is expected that snow/rime removal and heavier </a:t>
            </a:r>
            <a:r>
              <a:rPr lang="en-US" baseline="0" dirty="0" err="1" smtClean="0"/>
              <a:t>precip</a:t>
            </a:r>
            <a:r>
              <a:rPr lang="en-US" baseline="0" dirty="0" smtClean="0"/>
              <a:t> rates will require higher elevation sites to be visited more frequently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74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</a:t>
            </a:r>
            <a:r>
              <a:rPr lang="en-US" baseline="0" dirty="0" smtClean="0"/>
              <a:t> may be replaced with NASA’s dual tipping buckets to gain real-time data. However, vandalism is a known issue with sites on the north shore ridges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51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format of table without details—go over sites, instruments, and power/access (by color)</a:t>
            </a:r>
            <a:endParaRPr lang="en-US" dirty="0"/>
          </a:p>
          <a:p>
            <a:r>
              <a:rPr lang="en-US" dirty="0"/>
              <a:t>----- Meeting Notes (1/20/15 15:22) -----</a:t>
            </a:r>
          </a:p>
          <a:p>
            <a:r>
              <a:rPr lang="en-US" dirty="0"/>
              <a:t>Change P* to something else`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44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Move </a:t>
            </a:r>
            <a:r>
              <a:rPr lang="en-US" dirty="0" err="1" smtClean="0"/>
              <a:t>Pluvio</a:t>
            </a:r>
            <a:endParaRPr lang="en-US" dirty="0" smtClean="0"/>
          </a:p>
          <a:p>
            <a:r>
              <a:rPr lang="en-US" dirty="0" smtClean="0"/>
              <a:t>----- Meeting Notes (1/20/15 15:29) -----</a:t>
            </a:r>
          </a:p>
          <a:p>
            <a:r>
              <a:rPr lang="en-US" dirty="0" smtClean="0"/>
              <a:t>U for under discussion</a:t>
            </a:r>
          </a:p>
          <a:p>
            <a:r>
              <a:rPr lang="en-US" dirty="0" smtClean="0"/>
              <a:t>Take P* off of MRR Wallace Cabin, set on </a:t>
            </a:r>
            <a:r>
              <a:rPr lang="en-US" dirty="0" err="1" smtClean="0"/>
              <a:t>Neilton</a:t>
            </a:r>
            <a:r>
              <a:rPr lang="en-US" dirty="0" smtClean="0"/>
              <a:t> </a:t>
            </a:r>
            <a:r>
              <a:rPr lang="en-US" dirty="0" err="1" smtClean="0"/>
              <a:t>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31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 instrument listing (mention instruments on previous slide)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188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spectrum of capability/utility—from</a:t>
            </a:r>
            <a:r>
              <a:rPr lang="en-US" baseline="0" dirty="0" smtClean="0"/>
              <a:t> yellow to purple say how they gradually become less capable/more difficult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08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Enchanted valley—hiking</a:t>
            </a:r>
            <a:r>
              <a:rPr lang="en-US" baseline="0" dirty="0" smtClean="0"/>
              <a:t> is only option, mules likely needed for deployment</a:t>
            </a:r>
          </a:p>
          <a:p>
            <a:r>
              <a:rPr lang="en-US" baseline="0" dirty="0" err="1" smtClean="0"/>
              <a:t>Wynoochee</a:t>
            </a:r>
            <a:r>
              <a:rPr lang="en-US" baseline="0" dirty="0" smtClean="0"/>
              <a:t>—road poorly marked, likely blocked by </a:t>
            </a:r>
            <a:r>
              <a:rPr lang="en-US" baseline="0" dirty="0" err="1" smtClean="0"/>
              <a:t>blowdowns</a:t>
            </a:r>
            <a:r>
              <a:rPr lang="en-US" baseline="0" dirty="0" smtClean="0"/>
              <a:t> and/or mudslides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06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Point out downward trend…trailer is in favorable</a:t>
            </a:r>
            <a:r>
              <a:rPr lang="en-US" baseline="0" dirty="0" smtClean="0"/>
              <a:t> location, Olympics are more cloudy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85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r>
              <a:rPr lang="en-US" baseline="0" dirty="0" smtClean="0"/>
              <a:t> PIP bulb burned 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06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FE48-7D88-B649-A4AA-A16AE6966CD7}" type="datetimeFigureOut">
              <a:rPr lang="en-US" smtClean="0"/>
              <a:t>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DF42-2FD7-4649-97B4-A7B8D683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2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FE48-7D88-B649-A4AA-A16AE6966CD7}" type="datetimeFigureOut">
              <a:rPr lang="en-US" smtClean="0"/>
              <a:t>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DF42-2FD7-4649-97B4-A7B8D683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33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FE48-7D88-B649-A4AA-A16AE6966CD7}" type="datetimeFigureOut">
              <a:rPr lang="en-US" smtClean="0"/>
              <a:t>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DF42-2FD7-4649-97B4-A7B8D683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04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FE48-7D88-B649-A4AA-A16AE6966CD7}" type="datetimeFigureOut">
              <a:rPr lang="en-US" smtClean="0"/>
              <a:t>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DF42-2FD7-4649-97B4-A7B8D683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92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FE48-7D88-B649-A4AA-A16AE6966CD7}" type="datetimeFigureOut">
              <a:rPr lang="en-US" smtClean="0"/>
              <a:t>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DF42-2FD7-4649-97B4-A7B8D683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70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FE48-7D88-B649-A4AA-A16AE6966CD7}" type="datetimeFigureOut">
              <a:rPr lang="en-US" smtClean="0"/>
              <a:t>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DF42-2FD7-4649-97B4-A7B8D683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77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FE48-7D88-B649-A4AA-A16AE6966CD7}" type="datetimeFigureOut">
              <a:rPr lang="en-US" smtClean="0"/>
              <a:t>1/11/15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DF42-2FD7-4649-97B4-A7B8D683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1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FE48-7D88-B649-A4AA-A16AE6966CD7}" type="datetimeFigureOut">
              <a:rPr lang="en-US" smtClean="0"/>
              <a:t>1/11/15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DF42-2FD7-4649-97B4-A7B8D683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17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FE48-7D88-B649-A4AA-A16AE6966CD7}" type="datetimeFigureOut">
              <a:rPr lang="en-US" smtClean="0"/>
              <a:t>1/11/15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DF42-2FD7-4649-97B4-A7B8D683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16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FE48-7D88-B649-A4AA-A16AE6966CD7}" type="datetimeFigureOut">
              <a:rPr lang="en-US" smtClean="0"/>
              <a:t>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DF42-2FD7-4649-97B4-A7B8D683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80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FE48-7D88-B649-A4AA-A16AE6966CD7}" type="datetimeFigureOut">
              <a:rPr lang="en-US" smtClean="0"/>
              <a:t>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7DF42-2FD7-4649-97B4-A7B8D683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60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CFE48-7D88-B649-A4AA-A16AE6966CD7}" type="datetimeFigureOut">
              <a:rPr lang="en-US" smtClean="0"/>
              <a:t>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7DF42-2FD7-4649-97B4-A7B8D6836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2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8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657318"/>
            <a:ext cx="7772400" cy="1470025"/>
          </a:xfrm>
        </p:spPr>
        <p:txBody>
          <a:bodyPr/>
          <a:lstStyle/>
          <a:p>
            <a:r>
              <a:rPr lang="en-US" dirty="0" smtClean="0"/>
              <a:t>OLYMPEX Ground Instruments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979872"/>
            <a:ext cx="9144000" cy="878128"/>
          </a:xfrm>
        </p:spPr>
        <p:txBody>
          <a:bodyPr/>
          <a:lstStyle/>
          <a:p>
            <a:r>
              <a:rPr lang="en-US" dirty="0" smtClean="0"/>
              <a:t>Joe Zagrodnik</a:t>
            </a:r>
          </a:p>
        </p:txBody>
      </p:sp>
    </p:spTree>
    <p:extLst>
      <p:ext uri="{BB962C8B-B14F-4D97-AF65-F5344CB8AC3E}">
        <p14:creationId xmlns:p14="http://schemas.microsoft.com/office/powerpoint/2010/main" val="2293853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405051"/>
              </p:ext>
            </p:extLst>
          </p:nvPr>
        </p:nvGraphicFramePr>
        <p:xfrm>
          <a:off x="120317" y="90600"/>
          <a:ext cx="8849892" cy="6567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525"/>
                <a:gridCol w="512457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</a:tblGrid>
              <a:tr h="48314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Name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Elev</a:t>
                      </a:r>
                      <a:endParaRPr lang="en-US" sz="1400" dirty="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Instruments</a:t>
                      </a:r>
                      <a:r>
                        <a:rPr lang="en-US" sz="1400" baseline="0" dirty="0" smtClean="0"/>
                        <a:t> 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X = currently deployed, P = Planned, U = Possible/Under Discussion</a:t>
                      </a:r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Power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Access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3945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MRR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PIP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2DVD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/>
                        <a:t>Parsivel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/>
                        <a:t>Pluvio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Hot</a:t>
                      </a:r>
                      <a:r>
                        <a:rPr lang="en-US" sz="1300" baseline="0" dirty="0" smtClean="0"/>
                        <a:t> Plate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aseline="0" dirty="0" smtClean="0"/>
                        <a:t>Dual Tipping Gauge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Other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84202">
                <a:tc gridSpan="12"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Lee Side</a:t>
                      </a:r>
                      <a:endParaRPr lang="en-US" sz="14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568404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Hurricane Ridge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5140’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4202">
                <a:tc gridSpan="12"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Windward side (Quinault Valley region)</a:t>
                      </a:r>
                      <a:endParaRPr lang="en-US" sz="1400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Wallace Cabin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Sea level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X= Tip Gauge 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Seed Orchard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255’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Fish Hatchery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170’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Amanda Park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290’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Norwood South Shore 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220’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Maybe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2987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Bunch Field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380’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short walk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706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CRN Site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285’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Graves Creek </a:t>
                      </a: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Campground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563’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 and Trail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Neilton</a:t>
                      </a: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900" b="1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Pt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2156’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400" b="1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Enchanted Valley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2033’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Trail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Wynoochee Trailer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3160’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conditions, trail 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1539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6086"/>
          </a:xfrm>
        </p:spPr>
        <p:txBody>
          <a:bodyPr>
            <a:normAutofit/>
          </a:bodyPr>
          <a:lstStyle/>
          <a:p>
            <a:r>
              <a:rPr lang="en-US" dirty="0" smtClean="0"/>
              <a:t>High Elevation with Power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69474"/>
            <a:ext cx="4515853" cy="552115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Data recording/transmission:</a:t>
            </a:r>
          </a:p>
          <a:p>
            <a:pPr lvl="1"/>
            <a:r>
              <a:rPr lang="en-US" dirty="0" smtClean="0"/>
              <a:t>Cell coverage</a:t>
            </a:r>
          </a:p>
          <a:p>
            <a:r>
              <a:rPr lang="en-US" dirty="0" smtClean="0"/>
              <a:t>Accessibility:</a:t>
            </a:r>
          </a:p>
          <a:p>
            <a:pPr lvl="1"/>
            <a:r>
              <a:rPr lang="en-US" dirty="0" smtClean="0"/>
              <a:t>6-mile dirt road (</a:t>
            </a:r>
            <a:r>
              <a:rPr lang="en-US" dirty="0" err="1" smtClean="0"/>
              <a:t>Neilton</a:t>
            </a:r>
            <a:r>
              <a:rPr lang="en-US" dirty="0" smtClean="0"/>
              <a:t> Pt.)</a:t>
            </a:r>
          </a:p>
          <a:p>
            <a:pPr lvl="1"/>
            <a:r>
              <a:rPr lang="en-US" dirty="0" smtClean="0"/>
              <a:t>Winter conditions (</a:t>
            </a:r>
            <a:r>
              <a:rPr lang="en-US" dirty="0" err="1" smtClean="0"/>
              <a:t>blowdowns</a:t>
            </a:r>
            <a:r>
              <a:rPr lang="en-US" dirty="0" smtClean="0"/>
              <a:t>, snow, mudslides)</a:t>
            </a:r>
          </a:p>
          <a:p>
            <a:r>
              <a:rPr lang="en-US" dirty="0" smtClean="0"/>
              <a:t>Maintenance:</a:t>
            </a:r>
          </a:p>
          <a:p>
            <a:pPr lvl="1"/>
            <a:r>
              <a:rPr lang="en-US" dirty="0" smtClean="0"/>
              <a:t>Monitor via cell network</a:t>
            </a:r>
          </a:p>
          <a:p>
            <a:pPr lvl="1"/>
            <a:r>
              <a:rPr lang="en-US" dirty="0" smtClean="0"/>
              <a:t>Snow/rime removal</a:t>
            </a:r>
          </a:p>
          <a:p>
            <a:pPr lvl="1"/>
            <a:r>
              <a:rPr lang="en-US" dirty="0" smtClean="0"/>
              <a:t>Empty </a:t>
            </a:r>
            <a:r>
              <a:rPr lang="en-US" dirty="0" err="1" smtClean="0"/>
              <a:t>Pluvio</a:t>
            </a:r>
            <a:r>
              <a:rPr lang="en-US" dirty="0" smtClean="0"/>
              <a:t> after 16” of </a:t>
            </a:r>
            <a:r>
              <a:rPr lang="en-US" dirty="0" err="1" smtClean="0"/>
              <a:t>precip</a:t>
            </a:r>
            <a:r>
              <a:rPr lang="en-US" dirty="0" smtClean="0"/>
              <a:t> (or major event)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Screen Shot 2015-01-11 at 7.29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263" y="926086"/>
            <a:ext cx="3650753" cy="33527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5631" y="320841"/>
            <a:ext cx="414421" cy="414421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4" name="Picture 3" descr="IMG_78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37" y="4278819"/>
            <a:ext cx="3082417" cy="23118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53567" y="4226268"/>
            <a:ext cx="1510633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Neilton</a:t>
            </a:r>
            <a:r>
              <a:rPr lang="en-US" dirty="0" smtClean="0"/>
              <a:t> Pt.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741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704881"/>
              </p:ext>
            </p:extLst>
          </p:nvPr>
        </p:nvGraphicFramePr>
        <p:xfrm>
          <a:off x="120317" y="90600"/>
          <a:ext cx="8849892" cy="6567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525"/>
                <a:gridCol w="512457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</a:tblGrid>
              <a:tr h="48314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Name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Elev</a:t>
                      </a:r>
                      <a:endParaRPr lang="en-US" sz="1400" dirty="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Instruments</a:t>
                      </a:r>
                      <a:r>
                        <a:rPr lang="en-US" sz="1400" baseline="0" dirty="0" smtClean="0"/>
                        <a:t> 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X = currently deployed, P = Planned, U = Possible/Under Discussion</a:t>
                      </a:r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Power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Access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3945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MRR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PIP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2DVD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/>
                        <a:t>Parsivel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/>
                        <a:t>Pluvio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Hot</a:t>
                      </a:r>
                      <a:r>
                        <a:rPr lang="en-US" sz="1300" baseline="0" dirty="0" smtClean="0"/>
                        <a:t> Plate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aseline="0" dirty="0" smtClean="0"/>
                        <a:t>Dual Tipping Gauge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Other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84202">
                <a:tc gridSpan="12"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Lee Side</a:t>
                      </a:r>
                      <a:endParaRPr lang="en-US" sz="14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568404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Hurricane Ridge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5140’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4202">
                <a:tc gridSpan="12"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Windward side (Quinault Valley region)</a:t>
                      </a:r>
                      <a:endParaRPr lang="en-US" sz="1400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Wallace Cabin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Sea level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X= Tip Gauge 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Seed Orchard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255’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Fish Hatchery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170’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Amanda Park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290’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Norwood South Shore 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220’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Maybe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2987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Bunch Field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380’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short walk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706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CRN Site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285’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Graves Creek </a:t>
                      </a: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Campground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563’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 and Trail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Neilton Pt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2156’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Enchanted Valley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2033’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Trail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Wynoochee Trailer</a:t>
                      </a:r>
                      <a:endParaRPr lang="en-US" sz="9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3160’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conditions, trail 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B84D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8240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6086"/>
          </a:xfrm>
        </p:spPr>
        <p:txBody>
          <a:bodyPr>
            <a:normAutofit/>
          </a:bodyPr>
          <a:lstStyle/>
          <a:p>
            <a:r>
              <a:rPr lang="en-US" dirty="0" smtClean="0"/>
              <a:t>High Elevation, No Power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69474"/>
            <a:ext cx="4515853" cy="552115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Powered by solar panel + 8 deep cycle batteries</a:t>
            </a:r>
          </a:p>
          <a:p>
            <a:r>
              <a:rPr lang="en-US" dirty="0" smtClean="0"/>
              <a:t>Data recording/transmission:</a:t>
            </a:r>
          </a:p>
          <a:p>
            <a:pPr lvl="1"/>
            <a:r>
              <a:rPr lang="en-US" dirty="0" smtClean="0"/>
              <a:t>No cell coverage</a:t>
            </a:r>
          </a:p>
          <a:p>
            <a:r>
              <a:rPr lang="en-US" dirty="0" smtClean="0"/>
              <a:t>Accessibility:</a:t>
            </a:r>
          </a:p>
          <a:p>
            <a:pPr lvl="1"/>
            <a:r>
              <a:rPr lang="en-US" dirty="0" smtClean="0"/>
              <a:t>Enchanted Valley:</a:t>
            </a:r>
          </a:p>
          <a:p>
            <a:pPr lvl="2"/>
            <a:r>
              <a:rPr lang="en-US" dirty="0" smtClean="0"/>
              <a:t>13-mile backcountry trail</a:t>
            </a:r>
          </a:p>
          <a:p>
            <a:pPr lvl="1"/>
            <a:r>
              <a:rPr lang="en-US" dirty="0" err="1" smtClean="0"/>
              <a:t>Wynoochee</a:t>
            </a:r>
            <a:endParaRPr lang="en-US" dirty="0" smtClean="0"/>
          </a:p>
          <a:p>
            <a:pPr lvl="2"/>
            <a:r>
              <a:rPr lang="en-US" dirty="0" smtClean="0"/>
              <a:t>7-mile unmaintained gated road</a:t>
            </a:r>
          </a:p>
          <a:p>
            <a:pPr lvl="2"/>
            <a:r>
              <a:rPr lang="en-US" dirty="0" smtClean="0"/>
              <a:t>Winter conditions (deep snow, </a:t>
            </a:r>
            <a:r>
              <a:rPr lang="en-US" dirty="0" err="1" smtClean="0"/>
              <a:t>blowdowns</a:t>
            </a:r>
            <a:r>
              <a:rPr lang="en-US" dirty="0" smtClean="0"/>
              <a:t>, mudslides)</a:t>
            </a:r>
          </a:p>
          <a:p>
            <a:r>
              <a:rPr lang="en-US" dirty="0" smtClean="0"/>
              <a:t>Maintenance:</a:t>
            </a:r>
          </a:p>
          <a:p>
            <a:pPr lvl="1"/>
            <a:r>
              <a:rPr lang="en-US" dirty="0" smtClean="0"/>
              <a:t>Visit every 2-3 weeks</a:t>
            </a:r>
          </a:p>
          <a:p>
            <a:pPr lvl="1"/>
            <a:r>
              <a:rPr lang="en-US" dirty="0" smtClean="0"/>
              <a:t>Snow/rime removal</a:t>
            </a:r>
          </a:p>
          <a:p>
            <a:pPr lvl="1"/>
            <a:r>
              <a:rPr lang="en-US" dirty="0" smtClean="0"/>
              <a:t>Empty </a:t>
            </a:r>
            <a:r>
              <a:rPr lang="en-US" dirty="0" err="1" smtClean="0"/>
              <a:t>Pluvio</a:t>
            </a:r>
            <a:endParaRPr lang="en-US" dirty="0" smtClean="0"/>
          </a:p>
          <a:p>
            <a:pPr lvl="1"/>
            <a:r>
              <a:rPr lang="en-US" dirty="0" smtClean="0"/>
              <a:t>Recharge batteries if insufficient solar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Screen Shot 2015-01-11 at 7.29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263" y="926086"/>
            <a:ext cx="3650753" cy="33527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5631" y="320841"/>
            <a:ext cx="414421" cy="414421"/>
          </a:xfrm>
          <a:prstGeom prst="rect">
            <a:avLst/>
          </a:prstGeom>
          <a:solidFill>
            <a:srgbClr val="AB84D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4" name="Picture 3" descr="IMG_025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21" y="4278819"/>
            <a:ext cx="3221679" cy="24063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65121" y="4240281"/>
            <a:ext cx="1510633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Wynoochee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808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2014-2015 Test Results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163094" y="1143000"/>
            <a:ext cx="8339222" cy="5581316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Trailer simulating high elevation, no power </a:t>
            </a:r>
          </a:p>
          <a:p>
            <a:pPr lvl="1"/>
            <a:r>
              <a:rPr lang="en-US" dirty="0" smtClean="0"/>
              <a:t>Currently located at Snoqualmie Pass (</a:t>
            </a:r>
            <a:r>
              <a:rPr lang="en-US" dirty="0" err="1" smtClean="0"/>
              <a:t>Elev</a:t>
            </a:r>
            <a:r>
              <a:rPr lang="en-US" dirty="0" smtClean="0"/>
              <a:t>: 3,000’) in Cascades</a:t>
            </a:r>
          </a:p>
          <a:p>
            <a:pPr lvl="1"/>
            <a:r>
              <a:rPr lang="en-US" dirty="0" smtClean="0"/>
              <a:t>8 deep-cycle batteries + solar panel</a:t>
            </a:r>
          </a:p>
          <a:p>
            <a:pPr lvl="1"/>
            <a:r>
              <a:rPr lang="en-US" dirty="0" err="1" smtClean="0"/>
              <a:t>Parsivel</a:t>
            </a:r>
            <a:r>
              <a:rPr lang="en-US" dirty="0" smtClean="0"/>
              <a:t>, </a:t>
            </a:r>
            <a:r>
              <a:rPr lang="en-US" dirty="0" err="1" smtClean="0"/>
              <a:t>Pluvio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IMG_28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52210" y="3278606"/>
            <a:ext cx="4184315" cy="3138236"/>
          </a:xfrm>
          <a:prstGeom prst="rect">
            <a:avLst/>
          </a:prstGeom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163094" y="3688348"/>
            <a:ext cx="4777875" cy="3093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80000"/>
              </a:lnSpc>
            </a:pPr>
            <a:r>
              <a:rPr lang="en-US" dirty="0" smtClean="0"/>
              <a:t>Real time monitoring </a:t>
            </a:r>
          </a:p>
          <a:p>
            <a:pPr marL="457200" lvl="1" indent="0">
              <a:lnSpc>
                <a:spcPct val="80000"/>
              </a:lnSpc>
              <a:buFont typeface="Arial"/>
              <a:buNone/>
            </a:pPr>
            <a:r>
              <a:rPr lang="en-US" dirty="0" smtClean="0"/>
              <a:t>    via cell network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311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272"/>
            <a:ext cx="8229600" cy="6911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Snoqualmie Pass Trailer Battery</a:t>
            </a:r>
            <a:endParaRPr lang="en-US" dirty="0"/>
          </a:p>
        </p:txBody>
      </p:sp>
      <p:pic>
        <p:nvPicPr>
          <p:cNvPr id="4" name="Picture 3" descr="apu31_battery_monthly_bar_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871392"/>
            <a:ext cx="8577072" cy="5166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6222418"/>
            <a:ext cx="925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(Set of 8 batteries + solar panel)</a:t>
            </a:r>
            <a:endParaRPr lang="en-US" sz="2400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717132" y="978340"/>
            <a:ext cx="300789" cy="405293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979973" y="1333386"/>
            <a:ext cx="300789" cy="405293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190758" y="1688432"/>
            <a:ext cx="300789" cy="405293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257952" y="1688432"/>
            <a:ext cx="300789" cy="405293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8086794" y="1891079"/>
            <a:ext cx="300789" cy="405293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91547" y="1240724"/>
            <a:ext cx="1730109" cy="369332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Sunny periods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938281" y="1478778"/>
            <a:ext cx="4319671" cy="3868590"/>
          </a:xfrm>
          <a:prstGeom prst="straightConnector1">
            <a:avLst/>
          </a:prstGeom>
          <a:ln w="3810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265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02"/>
            <a:ext cx="8229600" cy="1143000"/>
          </a:xfrm>
        </p:spPr>
        <p:txBody>
          <a:bodyPr/>
          <a:lstStyle/>
          <a:p>
            <a:r>
              <a:rPr lang="en-US" dirty="0" smtClean="0"/>
              <a:t>Heavy </a:t>
            </a:r>
            <a:r>
              <a:rPr lang="en-US" dirty="0" err="1" smtClean="0"/>
              <a:t>Precip</a:t>
            </a:r>
            <a:r>
              <a:rPr lang="en-US" dirty="0" smtClean="0"/>
              <a:t>. Event Jan 4-5, 2015</a:t>
            </a:r>
            <a:endParaRPr lang="en-US" dirty="0"/>
          </a:p>
        </p:txBody>
      </p:sp>
      <p:pic>
        <p:nvPicPr>
          <p:cNvPr id="4" name="Picture 3" descr="apu31_january_4_5_2pan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08099"/>
            <a:ext cx="8229600" cy="489756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217259" y="6205663"/>
            <a:ext cx="2469541" cy="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02454" y="6251829"/>
            <a:ext cx="2010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Missing data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336343" y="6205663"/>
            <a:ext cx="2518410" cy="0"/>
          </a:xfrm>
          <a:prstGeom prst="straightConnector1">
            <a:avLst/>
          </a:prstGeom>
          <a:ln w="38100" cmpd="sng"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52532" y="6251829"/>
            <a:ext cx="3749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Snow            Mix   Rain</a:t>
            </a:r>
            <a:endParaRPr lang="en-US" sz="24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854753" y="6205663"/>
            <a:ext cx="357162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211915" y="6200190"/>
            <a:ext cx="1005344" cy="5473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109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696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Hurricane Ridge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748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216861"/>
              </p:ext>
            </p:extLst>
          </p:nvPr>
        </p:nvGraphicFramePr>
        <p:xfrm>
          <a:off x="120317" y="90600"/>
          <a:ext cx="8849892" cy="6567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525"/>
                <a:gridCol w="512457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</a:tblGrid>
              <a:tr h="48314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Name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Elev</a:t>
                      </a:r>
                      <a:endParaRPr lang="en-US" sz="1400" dirty="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Instruments</a:t>
                      </a:r>
                      <a:r>
                        <a:rPr lang="en-US" sz="1400" baseline="0" dirty="0" smtClean="0"/>
                        <a:t> 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X = currently deployed, P = Planned, U = Possible/Under Discussion</a:t>
                      </a:r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Power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Access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3945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MRR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PIP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2DVD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/>
                        <a:t>Parsivel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/>
                        <a:t>Pluvio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Hot</a:t>
                      </a:r>
                      <a:r>
                        <a:rPr lang="en-US" sz="1300" baseline="0" dirty="0" smtClean="0"/>
                        <a:t> Plate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aseline="0" dirty="0" smtClean="0"/>
                        <a:t>Dual Tipping Gauge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Other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84202">
                <a:tc gridSpan="12"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Lee Side</a:t>
                      </a:r>
                      <a:endParaRPr lang="en-US" sz="14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568404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Hurricane Ridge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5140’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84202">
                <a:tc gridSpan="12"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Windward side (Quinault Valley region)</a:t>
                      </a:r>
                      <a:endParaRPr lang="en-US" sz="1400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Wallace Cabin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Sea level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X= Tip Gauge 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Seed Orchard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255’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Fish Hatchery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170’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Amanda Park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290’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Norwood South Shore 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220’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Maybe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2987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Bunch Field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380’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short walk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706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CRN Site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285’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Graves Creek </a:t>
                      </a: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Campground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563’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 and Trail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Neilton Pt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2156’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Enchanted Valley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2033’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Trail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Wynoochee Trailer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3160’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conditions, trail 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5981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036359" cy="926086"/>
          </a:xfrm>
        </p:spPr>
        <p:txBody>
          <a:bodyPr>
            <a:normAutofit/>
          </a:bodyPr>
          <a:lstStyle/>
          <a:p>
            <a:r>
              <a:rPr lang="en-US" dirty="0" smtClean="0"/>
              <a:t>Hurricane Ridge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69474"/>
            <a:ext cx="4515853" cy="552115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Data recording/transmission:</a:t>
            </a:r>
          </a:p>
          <a:p>
            <a:pPr lvl="1"/>
            <a:r>
              <a:rPr lang="en-US" dirty="0" smtClean="0"/>
              <a:t>Cell coverage</a:t>
            </a:r>
          </a:p>
          <a:p>
            <a:r>
              <a:rPr lang="en-US" dirty="0" smtClean="0"/>
              <a:t>Accessibility:</a:t>
            </a:r>
          </a:p>
          <a:p>
            <a:pPr lvl="1"/>
            <a:r>
              <a:rPr lang="en-US" dirty="0" smtClean="0"/>
              <a:t>17-mile paved road, maintained weekends only</a:t>
            </a:r>
          </a:p>
          <a:p>
            <a:pPr lvl="1"/>
            <a:r>
              <a:rPr lang="en-US" dirty="0" smtClean="0"/>
              <a:t>4+ hour drive from NPOL</a:t>
            </a:r>
          </a:p>
          <a:p>
            <a:r>
              <a:rPr lang="en-US" dirty="0" smtClean="0"/>
              <a:t>Maintenance:</a:t>
            </a:r>
          </a:p>
          <a:p>
            <a:pPr lvl="1"/>
            <a:r>
              <a:rPr lang="en-US" dirty="0" smtClean="0"/>
              <a:t>Snow/rime removal</a:t>
            </a:r>
          </a:p>
          <a:p>
            <a:pPr lvl="1"/>
            <a:r>
              <a:rPr lang="en-US" dirty="0" smtClean="0"/>
              <a:t>PIP alignment/bulb replacement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75631" y="320841"/>
            <a:ext cx="414421" cy="414421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8" name="Picture 7" descr="Screen Shot 2015-01-11 at 7.30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033" y="177455"/>
            <a:ext cx="2901767" cy="26670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694" y="2981158"/>
            <a:ext cx="2707106" cy="3609474"/>
          </a:xfrm>
          <a:prstGeom prst="rect">
            <a:avLst/>
          </a:prstGeom>
        </p:spPr>
      </p:pic>
      <p:pic>
        <p:nvPicPr>
          <p:cNvPr id="16" name="Picture 15" descr="Screen Shot 2015-01-20 at 8.32.1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547" y="74862"/>
            <a:ext cx="1454453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76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954"/>
            <a:ext cx="8229600" cy="7279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Olympic Peninsula Overview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10421" y="2350910"/>
            <a:ext cx="2526632" cy="212365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Legend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WSR-</a:t>
            </a:r>
            <a:r>
              <a:rPr lang="en-US" sz="1200" dirty="0" smtClean="0"/>
              <a:t>88D</a:t>
            </a:r>
          </a:p>
          <a:p>
            <a:r>
              <a:rPr lang="en-US" sz="1200" dirty="0" smtClean="0"/>
              <a:t>	= NPOL	</a:t>
            </a:r>
          </a:p>
          <a:p>
            <a:r>
              <a:rPr lang="en-US" sz="1200" dirty="0" smtClean="0"/>
              <a:t>	= DOW	</a:t>
            </a:r>
          </a:p>
          <a:p>
            <a:r>
              <a:rPr lang="en-US" sz="1200" dirty="0" smtClean="0"/>
              <a:t>	= EC X-Band</a:t>
            </a:r>
          </a:p>
          <a:p>
            <a:r>
              <a:rPr lang="en-US" sz="1200" dirty="0" smtClean="0"/>
              <a:t>	= MRR	</a:t>
            </a:r>
            <a:r>
              <a:rPr lang="en-US" sz="1200" dirty="0" smtClean="0"/>
              <a:t>			= SNOTEL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</a:t>
            </a:r>
            <a:r>
              <a:rPr lang="en-US" sz="1200" dirty="0" smtClean="0"/>
              <a:t>Ground </a:t>
            </a:r>
            <a:r>
              <a:rPr lang="en-US" sz="1200" dirty="0" err="1" smtClean="0"/>
              <a:t>Obs</a:t>
            </a:r>
            <a:r>
              <a:rPr lang="en-US" sz="1200" dirty="0" smtClean="0"/>
              <a:t> sites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</a:t>
            </a:r>
            <a:r>
              <a:rPr lang="en-US" sz="1200" dirty="0" smtClean="0"/>
              <a:t>Snow camera </a:t>
            </a:r>
            <a:r>
              <a:rPr lang="en-US" sz="1200" dirty="0" smtClean="0"/>
              <a:t>network</a:t>
            </a:r>
            <a:r>
              <a:rPr lang="en-US" sz="1200" dirty="0" smtClean="0"/>
              <a:t>	</a:t>
            </a:r>
            <a:r>
              <a:rPr lang="en-US" sz="1200" dirty="0" smtClean="0"/>
              <a:t>= UW Tipping </a:t>
            </a:r>
            <a:r>
              <a:rPr lang="en-US" sz="1200" dirty="0" smtClean="0"/>
              <a:t>bucket network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</a:t>
            </a:r>
            <a:r>
              <a:rPr lang="en-US" sz="1200" dirty="0" smtClean="0"/>
              <a:t>Chehalis rain gauge network</a:t>
            </a:r>
          </a:p>
        </p:txBody>
      </p:sp>
      <p:sp>
        <p:nvSpPr>
          <p:cNvPr id="8" name="Rectangle 7"/>
          <p:cNvSpPr/>
          <p:nvPr/>
        </p:nvSpPr>
        <p:spPr>
          <a:xfrm>
            <a:off x="6841517" y="2994203"/>
            <a:ext cx="135784" cy="135450"/>
          </a:xfrm>
          <a:prstGeom prst="rect">
            <a:avLst/>
          </a:prstGeom>
          <a:solidFill>
            <a:srgbClr val="3A7A9B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37275" y="3161561"/>
            <a:ext cx="144261" cy="13546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4246" y="3363497"/>
            <a:ext cx="12729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70920" y="3584459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633610" y="4131590"/>
            <a:ext cx="330955" cy="0"/>
          </a:xfrm>
          <a:prstGeom prst="line">
            <a:avLst/>
          </a:prstGeom>
          <a:ln w="19050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633611" y="3953791"/>
            <a:ext cx="330955" cy="0"/>
          </a:xfrm>
          <a:prstGeom prst="line">
            <a:avLst/>
          </a:prstGeom>
          <a:ln w="19050" cmpd="sng">
            <a:solidFill>
              <a:srgbClr val="FFFF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633609" y="4317857"/>
            <a:ext cx="330955" cy="0"/>
          </a:xfrm>
          <a:prstGeom prst="line">
            <a:avLst/>
          </a:prstGeom>
          <a:ln w="19050" cmpd="sng">
            <a:solidFill>
              <a:srgbClr val="00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841517" y="3517756"/>
            <a:ext cx="140019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41517" y="2796533"/>
            <a:ext cx="135784" cy="135450"/>
          </a:xfrm>
          <a:prstGeom prst="rect">
            <a:avLst/>
          </a:prstGeom>
          <a:solidFill>
            <a:schemeClr val="tx1"/>
          </a:solidFill>
          <a:ln w="25400">
            <a:solidFill>
              <a:srgbClr val="E97D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40878" y="2619047"/>
            <a:ext cx="135784" cy="135450"/>
          </a:xfrm>
          <a:prstGeom prst="rect">
            <a:avLst/>
          </a:prstGeom>
          <a:solidFill>
            <a:srgbClr val="000000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F07_v06_CMYK_maponly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9" y="1020033"/>
            <a:ext cx="6009861" cy="554389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859101" y="366377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41701" y="311132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26" name="Oval 25"/>
          <p:cNvSpPr/>
          <p:nvPr/>
        </p:nvSpPr>
        <p:spPr>
          <a:xfrm>
            <a:off x="4118517" y="2273125"/>
            <a:ext cx="139700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843351" y="2825575"/>
            <a:ext cx="520700" cy="438150"/>
          </a:xfrm>
          <a:prstGeom prst="rect">
            <a:avLst/>
          </a:prstGeom>
          <a:noFill/>
          <a:ln w="12700" cmpd="sng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309951" y="3005492"/>
            <a:ext cx="448733" cy="397933"/>
          </a:xfrm>
          <a:prstGeom prst="rect">
            <a:avLst/>
          </a:prstGeom>
          <a:noFill/>
          <a:ln w="12700" cmpd="sng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758684" y="3462692"/>
            <a:ext cx="1126067" cy="1574800"/>
          </a:xfrm>
          <a:prstGeom prst="rect">
            <a:avLst/>
          </a:prstGeom>
          <a:noFill/>
          <a:ln w="12700" cmpd="sng">
            <a:solidFill>
              <a:srgbClr val="00FF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986101" y="349867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97301" y="292717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91001" y="268587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37" name="Oval 36"/>
          <p:cNvSpPr/>
          <p:nvPr/>
        </p:nvSpPr>
        <p:spPr>
          <a:xfrm>
            <a:off x="4645567" y="2374725"/>
            <a:ext cx="139700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728117" y="2603325"/>
            <a:ext cx="139700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093117" y="2717625"/>
            <a:ext cx="139700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475058" y="3524134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3770733" y="305626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862401" y="285097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081351" y="4089225"/>
            <a:ext cx="152400" cy="152400"/>
          </a:xfrm>
          <a:prstGeom prst="rect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494351" y="1591558"/>
            <a:ext cx="152400" cy="152400"/>
          </a:xfrm>
          <a:prstGeom prst="rect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851818" y="1261359"/>
            <a:ext cx="152400" cy="1524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538558" y="3149442"/>
            <a:ext cx="152400" cy="152400"/>
          </a:xfrm>
          <a:prstGeom prst="rect">
            <a:avLst/>
          </a:prstGeom>
          <a:solidFill>
            <a:srgbClr val="3A7A9B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869684" y="3640492"/>
            <a:ext cx="152400" cy="152400"/>
          </a:xfrm>
          <a:prstGeom prst="rect">
            <a:avLst/>
          </a:prstGeom>
          <a:solidFill>
            <a:schemeClr val="tx1"/>
          </a:solidFill>
          <a:ln w="25400">
            <a:solidFill>
              <a:srgbClr val="E97D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3209859" y="3573702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3449141" y="3155720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4049721" y="2254075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3373663" y="299189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402977" y="3359501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3134545" y="3416577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x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982773" y="209436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383562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 animBg="1"/>
      <p:bldP spid="27" grpId="0" animBg="1"/>
      <p:bldP spid="28" grpId="0" animBg="1"/>
      <p:bldP spid="29" grpId="0" animBg="1"/>
      <p:bldP spid="33" grpId="0"/>
      <p:bldP spid="34" grpId="0"/>
      <p:bldP spid="36" grpId="0"/>
      <p:bldP spid="37" grpId="0" animBg="1"/>
      <p:bldP spid="38" grpId="0" animBg="1"/>
      <p:bldP spid="39" grpId="0" animBg="1"/>
      <p:bldP spid="42" grpId="0" animBg="1"/>
      <p:bldP spid="45" grpId="0"/>
      <p:bldP spid="46" grpId="0"/>
      <p:bldP spid="47" grpId="0" animBg="1"/>
      <p:bldP spid="48" grpId="0" animBg="1"/>
      <p:bldP spid="49" grpId="0" animBg="1"/>
      <p:bldP spid="50" grpId="0" animBg="1"/>
      <p:bldP spid="51" grpId="0" animBg="1"/>
      <p:bldP spid="95" grpId="0" animBg="1"/>
      <p:bldP spid="96" grpId="0" animBg="1"/>
      <p:bldP spid="97" grpId="0" animBg="1"/>
      <p:bldP spid="98" grpId="0"/>
      <p:bldP spid="99" grpId="0"/>
      <p:bldP spid="100" grpId="0"/>
      <p:bldP spid="10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 Observations</a:t>
            </a:r>
            <a:endParaRPr lang="en-US" dirty="0"/>
          </a:p>
        </p:txBody>
      </p:sp>
      <p:pic>
        <p:nvPicPr>
          <p:cNvPr id="5" name="Picture 4" descr="hridge_wind_2014_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62" y="1347386"/>
            <a:ext cx="8223738" cy="491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60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Needs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1619922"/>
              </p:ext>
            </p:extLst>
          </p:nvPr>
        </p:nvGraphicFramePr>
        <p:xfrm>
          <a:off x="267369" y="1600200"/>
          <a:ext cx="8649367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5157"/>
                <a:gridCol w="645390"/>
                <a:gridCol w="2579074"/>
                <a:gridCol w="1729873"/>
                <a:gridCol w="172987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# Sites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Visit Frequency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</a:t>
                      </a:r>
                      <a:r>
                        <a:rPr lang="en-US" baseline="0" dirty="0" smtClean="0"/>
                        <a:t> Retrieval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Access Issues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 Low elevation</a:t>
                      </a:r>
                      <a:r>
                        <a:rPr lang="en-US" baseline="0" dirty="0" smtClean="0"/>
                        <a:t> with power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4-6 weeks,</a:t>
                      </a:r>
                      <a:r>
                        <a:rPr lang="en-US" baseline="0" dirty="0" smtClean="0"/>
                        <a:t> as needed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    Low elevation, no power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1-2 weeks, as needed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Site dependent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Mudslides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High elevation with Power*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1-2 weeks, as needed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Snow, road closures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   High Elevation,</a:t>
                      </a:r>
                      <a:r>
                        <a:rPr lang="en-US" baseline="0" dirty="0" smtClean="0"/>
                        <a:t> no power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1-2 weeks, as needed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 vehicle</a:t>
                      </a:r>
                      <a:r>
                        <a:rPr lang="en-US" baseline="0" dirty="0" smtClean="0"/>
                        <a:t> access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03728" y="3695032"/>
            <a:ext cx="262021" cy="262021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3728" y="4355432"/>
            <a:ext cx="262021" cy="262021"/>
          </a:xfrm>
          <a:prstGeom prst="rect">
            <a:avLst/>
          </a:prstGeom>
          <a:solidFill>
            <a:srgbClr val="AB84D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340093" y="2406316"/>
            <a:ext cx="325656" cy="280738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340093" y="3026611"/>
            <a:ext cx="325656" cy="280738"/>
          </a:xfrm>
          <a:prstGeom prst="triangle">
            <a:avLst/>
          </a:prstGeom>
          <a:solidFill>
            <a:srgbClr val="FF790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22211" y="5026526"/>
            <a:ext cx="299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*Includes Hurricane Ridge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713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3638"/>
            <a:ext cx="8229600" cy="1143000"/>
          </a:xfrm>
        </p:spPr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809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3478"/>
          </a:xfrm>
        </p:spPr>
        <p:txBody>
          <a:bodyPr/>
          <a:lstStyle/>
          <a:p>
            <a:r>
              <a:rPr lang="en-US" dirty="0" smtClean="0"/>
              <a:t>Accessibility</a:t>
            </a:r>
            <a:endParaRPr lang="en-US" dirty="0"/>
          </a:p>
        </p:txBody>
      </p:sp>
      <p:pic>
        <p:nvPicPr>
          <p:cNvPr id="4" name="Content Placeholder 3" descr="Olympex_sites_road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8" b="7958"/>
          <a:stretch>
            <a:fillRect/>
          </a:stretch>
        </p:blipFill>
        <p:spPr>
          <a:xfrm>
            <a:off x="211651" y="833478"/>
            <a:ext cx="8686800" cy="4777405"/>
          </a:xfrm>
        </p:spPr>
      </p:pic>
      <p:cxnSp>
        <p:nvCxnSpPr>
          <p:cNvPr id="6" name="Straight Connector 5"/>
          <p:cNvCxnSpPr/>
          <p:nvPr/>
        </p:nvCxnSpPr>
        <p:spPr>
          <a:xfrm>
            <a:off x="457200" y="5993102"/>
            <a:ext cx="1037588" cy="0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87386" y="5795549"/>
            <a:ext cx="1785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US-101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6410098"/>
            <a:ext cx="1037588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465792" y="5993102"/>
            <a:ext cx="1037588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465792" y="6410098"/>
            <a:ext cx="1037588" cy="0"/>
          </a:xfrm>
          <a:prstGeom prst="line">
            <a:avLst/>
          </a:prstGeom>
          <a:ln>
            <a:solidFill>
              <a:srgbClr val="00E2E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87386" y="6225432"/>
            <a:ext cx="1785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Paved Road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89677" y="5795549"/>
            <a:ext cx="270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Maintained Dirt Road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689677" y="6225432"/>
            <a:ext cx="2863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Unmaintained Dirt Road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6428910" y="1971241"/>
            <a:ext cx="529128" cy="6614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958040" y="1825713"/>
            <a:ext cx="14021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13-mile backcountry trail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6528121" y="3241817"/>
            <a:ext cx="20503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Unmaintained after Oct-1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5998993" y="3241817"/>
            <a:ext cx="529128" cy="6615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87487" y="1515070"/>
            <a:ext cx="140219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Mudslides likely</a:t>
            </a:r>
            <a:endParaRPr lang="en-US" sz="140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391766" y="1822847"/>
            <a:ext cx="899518" cy="69081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363058" y="3549594"/>
            <a:ext cx="14021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Snow, mudslides possible</a:t>
            </a:r>
            <a:endParaRPr lang="en-US" sz="1400" dirty="0"/>
          </a:p>
        </p:txBody>
      </p:sp>
      <p:cxnSp>
        <p:nvCxnSpPr>
          <p:cNvPr id="26" name="Straight Arrow Connector 25"/>
          <p:cNvCxnSpPr>
            <a:stCxn id="25" idx="3"/>
          </p:cNvCxnSpPr>
          <p:nvPr/>
        </p:nvCxnSpPr>
        <p:spPr>
          <a:xfrm>
            <a:off x="2765248" y="3811204"/>
            <a:ext cx="951879" cy="26161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9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Ground Sites--Windward side of Olympics/Quinault Valley</a:t>
            </a:r>
            <a:endParaRPr lang="en-US" dirty="0"/>
          </a:p>
        </p:txBody>
      </p:sp>
      <p:pic>
        <p:nvPicPr>
          <p:cNvPr id="5" name="Picture 4" descr="Screen Shot 2015-01-11 at 7.29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10" y="1328822"/>
            <a:ext cx="6020660" cy="552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68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217"/>
            <a:ext cx="8229600" cy="1143000"/>
          </a:xfrm>
        </p:spPr>
        <p:txBody>
          <a:bodyPr/>
          <a:lstStyle/>
          <a:p>
            <a:r>
              <a:rPr lang="en-US" dirty="0" smtClean="0"/>
              <a:t>UW Tipping Bucket Network</a:t>
            </a:r>
            <a:endParaRPr lang="en-US" dirty="0"/>
          </a:p>
        </p:txBody>
      </p:sp>
      <p:pic>
        <p:nvPicPr>
          <p:cNvPr id="4" name="Picture 3" descr="F09_v0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8658"/>
            <a:ext cx="5293895" cy="3979630"/>
          </a:xfrm>
          <a:prstGeom prst="rect">
            <a:avLst/>
          </a:prstGeom>
        </p:spPr>
      </p:pic>
      <p:pic>
        <p:nvPicPr>
          <p:cNvPr id="6" name="Picture 5" descr="IMG_0268 (2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526" y="1383951"/>
            <a:ext cx="3419643" cy="45783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7579" y="6294034"/>
            <a:ext cx="6456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*Data logging only, no data transmission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363385"/>
            <a:ext cx="180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Locations: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269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319994"/>
              </p:ext>
            </p:extLst>
          </p:nvPr>
        </p:nvGraphicFramePr>
        <p:xfrm>
          <a:off x="120317" y="90600"/>
          <a:ext cx="8849892" cy="6567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525"/>
                <a:gridCol w="512457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</a:tblGrid>
              <a:tr h="48314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Name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Elev</a:t>
                      </a:r>
                      <a:endParaRPr lang="en-US" sz="1400" dirty="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Instruments</a:t>
                      </a:r>
                      <a:r>
                        <a:rPr lang="en-US" sz="1400" baseline="0" dirty="0" smtClean="0"/>
                        <a:t> 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X = currently deployed, P = Planned, U = Possible/Under Discussion</a:t>
                      </a:r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Power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Access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3945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MRR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PIP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2DVD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/>
                        <a:t>Parsivel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/>
                        <a:t>Pluvio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Hot</a:t>
                      </a:r>
                      <a:r>
                        <a:rPr lang="en-US" sz="1300" baseline="0" dirty="0" smtClean="0"/>
                        <a:t> Plate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aseline="0" dirty="0" smtClean="0"/>
                        <a:t>Dual Tipping Gauge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Other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84202">
                <a:tc gridSpan="12"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Lee Side</a:t>
                      </a:r>
                      <a:endParaRPr lang="en-US" sz="14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568404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Hurricane Ridge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5140’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4202">
                <a:tc gridSpan="12"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Windward side (Quinault Valley region)</a:t>
                      </a:r>
                      <a:endParaRPr lang="en-US" sz="1400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Wallace Cabin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Sea level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X= Tip Gauge 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Seed Orchard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255’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Fish Hatchery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170’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Amanda Park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290’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Norwood South Shore 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220’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Maybe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2987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Bunch Field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380’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short walk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706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CRN Site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285’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Graves Creek </a:t>
                      </a: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Campground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563’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 and Trail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Neilton Pt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2156’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Enchanted Valley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2033’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Trail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Wynoochee Trailer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3160’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conditions, trail 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9079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225738"/>
              </p:ext>
            </p:extLst>
          </p:nvPr>
        </p:nvGraphicFramePr>
        <p:xfrm>
          <a:off x="120317" y="90600"/>
          <a:ext cx="8849892" cy="6567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525"/>
                <a:gridCol w="512457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</a:tblGrid>
              <a:tr h="48314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Name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Elev</a:t>
                      </a:r>
                      <a:endParaRPr lang="en-US" sz="1400" dirty="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Instruments</a:t>
                      </a:r>
                      <a:r>
                        <a:rPr lang="en-US" sz="1400" baseline="0" dirty="0" smtClean="0"/>
                        <a:t> 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X = currently deployed, P = Planned, U = Possible/Under Discussion</a:t>
                      </a:r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Power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Access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3945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MRR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PIP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2DVD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/>
                        <a:t>Parsivel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/>
                        <a:t>Pluvio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Hot</a:t>
                      </a:r>
                      <a:r>
                        <a:rPr lang="en-US" sz="1300" baseline="0" dirty="0" smtClean="0"/>
                        <a:t> Plate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aseline="0" dirty="0" smtClean="0"/>
                        <a:t>Dual Tipping Gauge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Other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84202">
                <a:tc gridSpan="12"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Lee Side</a:t>
                      </a:r>
                      <a:endParaRPr lang="en-US" sz="14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568404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Hurricane Ridge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5140’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4202">
                <a:tc gridSpan="12"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Windward side (Quinault Valley region)</a:t>
                      </a:r>
                      <a:endParaRPr lang="en-US" sz="1400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Wallace Cabin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Sea level</a:t>
                      </a:r>
                      <a:endParaRPr lang="en-US" sz="9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X= Tip Gauge </a:t>
                      </a:r>
                      <a:endParaRPr lang="en-US" sz="12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Seed Orchard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255’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Fish Hatchery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170’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Amanda Park</a:t>
                      </a:r>
                      <a:endParaRPr lang="en-US" sz="9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290’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Norwood South Shore 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220’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Maybe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2987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Bunch Field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380’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short walk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706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CRN Site</a:t>
                      </a:r>
                      <a:endParaRPr lang="en-US" sz="9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285’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E8E516"/>
                    </a:solidFill>
                  </a:tcPr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Graves Creek </a:t>
                      </a: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Campground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563’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 and Trail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Neilton Pt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2156’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Enchanted Valley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2033’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Trail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Wynoochee Trailer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3160’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conditions, trail 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702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6086"/>
          </a:xfrm>
        </p:spPr>
        <p:txBody>
          <a:bodyPr>
            <a:normAutofit/>
          </a:bodyPr>
          <a:lstStyle/>
          <a:p>
            <a:r>
              <a:rPr lang="en-US" dirty="0" smtClean="0"/>
              <a:t>Low Elevation with Power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69474"/>
            <a:ext cx="4515853" cy="552115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Data recording/transmission:</a:t>
            </a:r>
          </a:p>
          <a:p>
            <a:pPr lvl="1"/>
            <a:r>
              <a:rPr lang="en-US" dirty="0" smtClean="0"/>
              <a:t>Cell coverage</a:t>
            </a:r>
          </a:p>
          <a:p>
            <a:r>
              <a:rPr lang="en-US" dirty="0" smtClean="0"/>
              <a:t>Accessibility:</a:t>
            </a:r>
          </a:p>
          <a:p>
            <a:pPr lvl="1"/>
            <a:r>
              <a:rPr lang="en-US" dirty="0" smtClean="0"/>
              <a:t>Paved roads</a:t>
            </a:r>
          </a:p>
          <a:p>
            <a:r>
              <a:rPr lang="en-US" dirty="0" smtClean="0"/>
              <a:t>Maintenance:</a:t>
            </a:r>
          </a:p>
          <a:p>
            <a:pPr lvl="1"/>
            <a:r>
              <a:rPr lang="en-US" dirty="0" smtClean="0"/>
              <a:t>Monitor via cell network</a:t>
            </a:r>
          </a:p>
          <a:p>
            <a:pPr lvl="1"/>
            <a:r>
              <a:rPr lang="en-US" dirty="0" smtClean="0"/>
              <a:t>Service when needed</a:t>
            </a:r>
          </a:p>
          <a:p>
            <a:pPr lvl="1"/>
            <a:r>
              <a:rPr lang="en-US" dirty="0" smtClean="0"/>
              <a:t>Swap gauge platform batteries every 4-6 weeks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Screen Shot 2015-01-11 at 7.29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263" y="926086"/>
            <a:ext cx="3650753" cy="3352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263" y="4278819"/>
            <a:ext cx="3680574" cy="25486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99156" y="4424947"/>
            <a:ext cx="1510633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Fish Hatchery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>
            <a:off x="914399" y="307473"/>
            <a:ext cx="470569" cy="405663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653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305014"/>
              </p:ext>
            </p:extLst>
          </p:nvPr>
        </p:nvGraphicFramePr>
        <p:xfrm>
          <a:off x="120317" y="90600"/>
          <a:ext cx="8849892" cy="6567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525"/>
                <a:gridCol w="512457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  <a:gridCol w="737491"/>
              </a:tblGrid>
              <a:tr h="48314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Name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Elev</a:t>
                      </a:r>
                      <a:endParaRPr lang="en-US" sz="1400" dirty="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Instruments</a:t>
                      </a:r>
                      <a:r>
                        <a:rPr lang="en-US" sz="1400" baseline="0" dirty="0" smtClean="0"/>
                        <a:t> 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X = currently deployed, P = Planned, U = Possible/Under Discussion</a:t>
                      </a:r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Power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Access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3945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MRR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PIP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2DVD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/>
                        <a:t>Parsivel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err="1" smtClean="0"/>
                        <a:t>Pluvio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Hot</a:t>
                      </a:r>
                      <a:r>
                        <a:rPr lang="en-US" sz="1300" baseline="0" dirty="0" smtClean="0"/>
                        <a:t> Plate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aseline="0" dirty="0" smtClean="0"/>
                        <a:t>Dual Tipping Gauge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Other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84202">
                <a:tc gridSpan="12"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Lee Side</a:t>
                      </a:r>
                      <a:endParaRPr lang="en-US" sz="14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568404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Hurricane Ridge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5140’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4202">
                <a:tc gridSpan="12"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Windward side (Quinault Valley region)</a:t>
                      </a:r>
                      <a:endParaRPr lang="en-US" sz="1400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Wallace Cabin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Sea level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X= Tip Gauge 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Seed Orchard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255’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Fish Hatchery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170’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Amanda Park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290’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Norwood South Shore Road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220’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Maybe</a:t>
                      </a:r>
                      <a:endParaRPr lang="en-US" sz="12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</a:tr>
              <a:tr h="402987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Bunch Field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380’</a:t>
                      </a:r>
                      <a:endParaRPr lang="en-US" sz="9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short walk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</a:tr>
              <a:tr h="23706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CRN Site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285’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Graves Creek </a:t>
                      </a: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Campground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563’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 and Trail</a:t>
                      </a:r>
                      <a:endParaRPr lang="en-US" sz="9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790A"/>
                    </a:solidFill>
                  </a:tcPr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Neilton Pt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2156’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865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Enchanted Valley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2033’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Trail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7316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Wynoochee Trailer</a:t>
                      </a:r>
                      <a:endParaRPr lang="en-US" sz="9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3160’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Road, winter conditions, trail </a:t>
                      </a:r>
                      <a:endParaRPr lang="en-US" sz="9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5643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6086"/>
          </a:xfrm>
        </p:spPr>
        <p:txBody>
          <a:bodyPr>
            <a:normAutofit/>
          </a:bodyPr>
          <a:lstStyle/>
          <a:p>
            <a:r>
              <a:rPr lang="en-US" dirty="0" smtClean="0"/>
              <a:t>Low Elevation, No Power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69474"/>
            <a:ext cx="4515853" cy="552115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Powered by solar panel + 1-2 batteries</a:t>
            </a:r>
          </a:p>
          <a:p>
            <a:r>
              <a:rPr lang="en-US" dirty="0" smtClean="0"/>
              <a:t>Data transmission/recording:</a:t>
            </a:r>
          </a:p>
          <a:p>
            <a:pPr lvl="1"/>
            <a:r>
              <a:rPr lang="en-US" dirty="0" smtClean="0"/>
              <a:t>Cell (where available)</a:t>
            </a:r>
            <a:endParaRPr lang="en-US" sz="2400" dirty="0" smtClean="0"/>
          </a:p>
          <a:p>
            <a:r>
              <a:rPr lang="en-US" dirty="0" smtClean="0"/>
              <a:t>Accessibility:</a:t>
            </a:r>
          </a:p>
          <a:p>
            <a:pPr lvl="1"/>
            <a:r>
              <a:rPr lang="en-US" dirty="0" smtClean="0"/>
              <a:t>Road, short trails</a:t>
            </a:r>
          </a:p>
          <a:p>
            <a:r>
              <a:rPr lang="en-US" dirty="0" smtClean="0"/>
              <a:t>Maintenance:</a:t>
            </a:r>
          </a:p>
          <a:p>
            <a:pPr lvl="1"/>
            <a:r>
              <a:rPr lang="en-US" dirty="0" smtClean="0"/>
              <a:t>Swap batteries </a:t>
            </a:r>
          </a:p>
          <a:p>
            <a:pPr lvl="1"/>
            <a:r>
              <a:rPr lang="en-US" dirty="0" smtClean="0"/>
              <a:t>Empty </a:t>
            </a:r>
            <a:r>
              <a:rPr lang="en-US" dirty="0" err="1" smtClean="0"/>
              <a:t>Pluvio</a:t>
            </a:r>
            <a:r>
              <a:rPr lang="en-US" dirty="0" smtClean="0"/>
              <a:t> after 16” of </a:t>
            </a:r>
            <a:r>
              <a:rPr lang="en-US" dirty="0" err="1" smtClean="0"/>
              <a:t>precip</a:t>
            </a:r>
            <a:r>
              <a:rPr lang="en-US" dirty="0" smtClean="0"/>
              <a:t> (or major event)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Screen Shot 2015-01-11 at 7.29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263" y="926086"/>
            <a:ext cx="3650753" cy="3352733"/>
          </a:xfrm>
          <a:prstGeom prst="rect">
            <a:avLst/>
          </a:prstGeom>
        </p:spPr>
      </p:pic>
      <p:sp>
        <p:nvSpPr>
          <p:cNvPr id="10" name="Isosceles Triangle 9"/>
          <p:cNvSpPr/>
          <p:nvPr/>
        </p:nvSpPr>
        <p:spPr>
          <a:xfrm>
            <a:off x="914399" y="307473"/>
            <a:ext cx="470569" cy="405663"/>
          </a:xfrm>
          <a:prstGeom prst="triangle">
            <a:avLst/>
          </a:prstGeom>
          <a:solidFill>
            <a:srgbClr val="FF790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790A"/>
              </a:solidFill>
            </a:endParaRPr>
          </a:p>
        </p:txBody>
      </p:sp>
      <p:pic>
        <p:nvPicPr>
          <p:cNvPr id="3" name="Picture 2" descr="IMG_78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60554" y="4278819"/>
            <a:ext cx="3226245" cy="24196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76166" y="4278819"/>
            <a:ext cx="1510633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Bunch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0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13035</TotalTime>
  <Words>1770</Words>
  <Application>Microsoft Macintosh PowerPoint</Application>
  <PresentationFormat>On-screen Show (4:3)</PresentationFormat>
  <Paragraphs>1106</Paragraphs>
  <Slides>23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OLYMPEX Ground Instruments</vt:lpstr>
      <vt:lpstr>Olympic Peninsula Overview</vt:lpstr>
      <vt:lpstr>Ground Sites--Windward side of Olympics/Quinault Valley</vt:lpstr>
      <vt:lpstr>UW Tipping Bucket Network</vt:lpstr>
      <vt:lpstr>PowerPoint Presentation</vt:lpstr>
      <vt:lpstr>PowerPoint Presentation</vt:lpstr>
      <vt:lpstr>Low Elevation with Power</vt:lpstr>
      <vt:lpstr>PowerPoint Presentation</vt:lpstr>
      <vt:lpstr>Low Elevation, No Power</vt:lpstr>
      <vt:lpstr>PowerPoint Presentation</vt:lpstr>
      <vt:lpstr>High Elevation with Power</vt:lpstr>
      <vt:lpstr>PowerPoint Presentation</vt:lpstr>
      <vt:lpstr>High Elevation, No Power</vt:lpstr>
      <vt:lpstr>2014-2015 Test Results</vt:lpstr>
      <vt:lpstr>Snoqualmie Pass Trailer Battery</vt:lpstr>
      <vt:lpstr>Heavy Precip. Event Jan 4-5, 2015</vt:lpstr>
      <vt:lpstr>Hurricane Ridge</vt:lpstr>
      <vt:lpstr>PowerPoint Presentation</vt:lpstr>
      <vt:lpstr>Hurricane Ridge</vt:lpstr>
      <vt:lpstr>Wind Observations</vt:lpstr>
      <vt:lpstr>Management Needs</vt:lpstr>
      <vt:lpstr>Extra Slides</vt:lpstr>
      <vt:lpstr>Accessibility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OLYMPEX Ground Instruments</dc:title>
  <dc:creator>Joseph Zagrodnik</dc:creator>
  <cp:lastModifiedBy>Joseph Zagrodnik</cp:lastModifiedBy>
  <cp:revision>57</cp:revision>
  <dcterms:created xsi:type="dcterms:W3CDTF">2015-01-12T03:23:36Z</dcterms:created>
  <dcterms:modified xsi:type="dcterms:W3CDTF">2015-01-21T04:39:04Z</dcterms:modified>
</cp:coreProperties>
</file>