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4" r:id="rId2"/>
    <p:sldMasterId id="2147483686" r:id="rId3"/>
    <p:sldMasterId id="2147483688" r:id="rId4"/>
    <p:sldMasterId id="2147483690" r:id="rId5"/>
    <p:sldMasterId id="2147483692" r:id="rId6"/>
    <p:sldMasterId id="2147483695" r:id="rId7"/>
    <p:sldMasterId id="2147483697" r:id="rId8"/>
  </p:sldMasterIdLst>
  <p:notesMasterIdLst>
    <p:notesMasterId r:id="rId23"/>
  </p:notesMasterIdLst>
  <p:handoutMasterIdLst>
    <p:handoutMasterId r:id="rId24"/>
  </p:handoutMasterIdLst>
  <p:sldIdLst>
    <p:sldId id="267" r:id="rId9"/>
    <p:sldId id="268" r:id="rId10"/>
    <p:sldId id="272" r:id="rId11"/>
    <p:sldId id="260" r:id="rId12"/>
    <p:sldId id="276" r:id="rId13"/>
    <p:sldId id="274" r:id="rId14"/>
    <p:sldId id="263" r:id="rId15"/>
    <p:sldId id="262" r:id="rId16"/>
    <p:sldId id="261" r:id="rId17"/>
    <p:sldId id="266" r:id="rId18"/>
    <p:sldId id="269" r:id="rId19"/>
    <p:sldId id="275" r:id="rId20"/>
    <p:sldId id="264" r:id="rId21"/>
    <p:sldId id="265" r:id="rId22"/>
  </p:sldIdLst>
  <p:sldSz cx="9144000" cy="6858000" type="letter"/>
  <p:notesSz cx="6950075" cy="923607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Book Antiqua" charset="0"/>
        <a:ea typeface="ＭＳ Ｐゴシック" charset="0"/>
        <a:cs typeface="ＭＳ Ｐゴシック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Book Antiqua" charset="0"/>
        <a:ea typeface="ＭＳ Ｐゴシック" charset="0"/>
        <a:cs typeface="ＭＳ Ｐゴシック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Book Antiqua" charset="0"/>
        <a:ea typeface="ＭＳ Ｐゴシック" charset="0"/>
        <a:cs typeface="ＭＳ Ｐゴシック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Book Antiqua" charset="0"/>
        <a:ea typeface="ＭＳ Ｐゴシック" charset="0"/>
        <a:cs typeface="ＭＳ Ｐゴシック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Book Antiqu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i="1" kern="1200">
        <a:solidFill>
          <a:schemeClr val="bg1"/>
        </a:solidFill>
        <a:latin typeface="Book Antiqu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i="1" kern="1200">
        <a:solidFill>
          <a:schemeClr val="bg1"/>
        </a:solidFill>
        <a:latin typeface="Book Antiqu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i="1" kern="1200">
        <a:solidFill>
          <a:schemeClr val="bg1"/>
        </a:solidFill>
        <a:latin typeface="Book Antiqu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i="1" kern="1200">
        <a:solidFill>
          <a:schemeClr val="bg1"/>
        </a:solidFill>
        <a:latin typeface="Book Antiqu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2FFF1"/>
    <a:srgbClr val="003399"/>
    <a:srgbClr val="EF1F1D"/>
    <a:srgbClr val="49A7F9"/>
    <a:srgbClr val="A2D2FC"/>
    <a:srgbClr val="7FC1FB"/>
    <a:srgbClr val="B7E2BF"/>
    <a:srgbClr val="D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7030" autoAdjust="0"/>
  </p:normalViewPr>
  <p:slideViewPr>
    <p:cSldViewPr snapToGrid="0">
      <p:cViewPr varScale="1">
        <p:scale>
          <a:sx n="86" d="100"/>
          <a:sy n="86" d="100"/>
        </p:scale>
        <p:origin x="-146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3062" y="-67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40595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6263"/>
            <a:ext cx="5095875" cy="415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654" tIns="45023" rIns="91654" bIns="4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8500"/>
            <a:ext cx="4602163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252484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Tiger:Applications:Microsoft Office 2004:Templates:My Templates:"/>
          <p:cNvPicPr>
            <a:picLocks noChangeAspect="1" noChangeArrowheads="1"/>
          </p:cNvPicPr>
          <p:nvPr/>
        </p:nvPicPr>
        <p:blipFill>
          <a:blip r:embed="rId2">
            <a:lum bright="-4000" contrast="2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219825"/>
            <a:ext cx="6429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773613" y="6540500"/>
            <a:ext cx="3575050" cy="23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i="0">
                <a:solidFill>
                  <a:srgbClr val="0059DC"/>
                </a:solidFill>
                <a:ea typeface="+mn-ea"/>
                <a:cs typeface="+mn-cs"/>
              </a:rPr>
              <a:t>G  O  D  D  A  R  D    S  P  A  C  E    F  L  I  G  H  T    C  E  N  T  E  R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30213" y="5151438"/>
            <a:ext cx="5895975" cy="0"/>
          </a:xfrm>
          <a:prstGeom prst="line">
            <a:avLst/>
          </a:prstGeom>
          <a:noFill/>
          <a:ln w="12700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00075" y="6429375"/>
            <a:ext cx="31384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1600">
              <a:ea typeface="+mn-ea"/>
              <a:cs typeface="+mn-cs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7938" y="138113"/>
            <a:ext cx="420687" cy="6545262"/>
          </a:xfrm>
          <a:prstGeom prst="rect">
            <a:avLst/>
          </a:prstGeom>
          <a:gradFill rotWithShape="0">
            <a:gsLst>
              <a:gs pos="0">
                <a:srgbClr val="7FC1FB">
                  <a:alpha val="53000"/>
                </a:srgbClr>
              </a:gs>
              <a:gs pos="50000">
                <a:srgbClr val="7FC1FB">
                  <a:gamma/>
                  <a:shade val="46275"/>
                  <a:invGamma/>
                </a:srgbClr>
              </a:gs>
              <a:gs pos="100000">
                <a:srgbClr val="7FC1FB">
                  <a:alpha val="53000"/>
                </a:srgbClr>
              </a:gs>
            </a:gsLst>
            <a:lin ang="2700000" scaled="1"/>
          </a:gradFill>
          <a:ln w="12700">
            <a:solidFill>
              <a:srgbClr val="7FC1FB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7938" y="11113"/>
            <a:ext cx="8875712" cy="593725"/>
          </a:xfrm>
          <a:prstGeom prst="rect">
            <a:avLst/>
          </a:prstGeom>
          <a:gradFill rotWithShape="0">
            <a:gsLst>
              <a:gs pos="0">
                <a:srgbClr val="7FC1FB"/>
              </a:gs>
              <a:gs pos="100000">
                <a:srgbClr val="7FC1FB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7FC1FB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i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04775" y="158750"/>
            <a:ext cx="11763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0">
                <a:solidFill>
                  <a:srgbClr val="FFFFFF"/>
                </a:solidFill>
                <a:ea typeface="+mn-ea"/>
                <a:cs typeface="+mn-cs"/>
              </a:rPr>
              <a:t>TRMM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 rot="16200000">
            <a:off x="-1695450" y="3462338"/>
            <a:ext cx="387985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i="0">
                <a:solidFill>
                  <a:srgbClr val="FFFFFF"/>
                </a:solidFill>
                <a:ea typeface="+mn-ea"/>
                <a:cs typeface="+mn-cs"/>
              </a:rPr>
              <a:t>Tropical Rainfall Measuring Mission</a:t>
            </a:r>
          </a:p>
        </p:txBody>
      </p:sp>
      <p:pic>
        <p:nvPicPr>
          <p:cNvPr id="10" name="Picture 19" descr="rippl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9725"/>
            <a:ext cx="27622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054012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9407152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108200" cy="58896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231755"/>
      </p:ext>
    </p:extLst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6D6E-9259-4A44-BE61-B5A08B0BC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6942-6E3C-4531-B1C9-951EE7F21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6D6E-9259-4A44-BE61-B5A08B0BC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6942-6E3C-4531-B1C9-951EE7F21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8596-7CF8-4E8B-911F-3B129CBAED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249-1AD2-4F1F-8938-851E31D0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8596-7CF8-4E8B-911F-3B129CBAED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7249-1AD2-4F1F-8938-851E31D0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19C-5116-1741-951E-9664A3913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2D8-7C69-9A4B-A5A5-ADA1D602C3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412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19C-5116-1741-951E-9664A3913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2D8-7C69-9A4B-A5A5-ADA1D602C3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41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752749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62354974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701675"/>
            <a:ext cx="4064000" cy="546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413" y="701675"/>
            <a:ext cx="4065587" cy="546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3940019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870631"/>
      </p:ext>
    </p:extLst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497390"/>
      </p:ext>
    </p:extLst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36850269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47246408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92154866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701675"/>
            <a:ext cx="8281987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7" name="Picture 33" descr="Tiger:Applications:Microsoft Office 2004:Templates:My Templates:"/>
          <p:cNvPicPr>
            <a:picLocks noChangeAspect="1" noChangeArrowheads="1"/>
          </p:cNvPicPr>
          <p:nvPr/>
        </p:nvPicPr>
        <p:blipFill>
          <a:blip r:embed="rId13">
            <a:lum bright="-4000" contrast="2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219825"/>
            <a:ext cx="6429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3971650" y="6540500"/>
            <a:ext cx="4377013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i="0" dirty="0" smtClean="0">
                <a:solidFill>
                  <a:srgbClr val="0059DC"/>
                </a:solidFill>
                <a:ea typeface="+mn-ea"/>
                <a:cs typeface="+mn-cs"/>
              </a:rPr>
              <a:t>WALLOPS FLIGHT FACILITY/</a:t>
            </a:r>
            <a:r>
              <a:rPr lang="en-US" sz="900" b="1" i="0" baseline="0" dirty="0" smtClean="0">
                <a:solidFill>
                  <a:srgbClr val="0059DC"/>
                </a:solidFill>
                <a:ea typeface="+mn-ea"/>
                <a:cs typeface="+mn-cs"/>
              </a:rPr>
              <a:t> GPM </a:t>
            </a:r>
            <a:r>
              <a:rPr lang="en-US" sz="900" b="1" i="0" dirty="0" smtClean="0">
                <a:solidFill>
                  <a:srgbClr val="0059DC"/>
                </a:solidFill>
                <a:ea typeface="+mn-ea"/>
                <a:cs typeface="+mn-cs"/>
              </a:rPr>
              <a:t>PRECIPITATION RESEARCH</a:t>
            </a:r>
            <a:r>
              <a:rPr lang="en-US" sz="900" b="1" i="0" baseline="0" dirty="0" smtClean="0">
                <a:solidFill>
                  <a:srgbClr val="0059DC"/>
                </a:solidFill>
                <a:ea typeface="+mn-ea"/>
                <a:cs typeface="+mn-cs"/>
              </a:rPr>
              <a:t> FACILITY</a:t>
            </a:r>
            <a:endParaRPr lang="en-US" sz="900" b="1" i="0" dirty="0">
              <a:solidFill>
                <a:srgbClr val="0059DC"/>
              </a:solidFill>
              <a:ea typeface="+mn-ea"/>
              <a:cs typeface="+mn-cs"/>
            </a:endParaRPr>
          </a:p>
        </p:txBody>
      </p:sp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8813800" y="6565900"/>
            <a:ext cx="5080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Book Antiqua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Book Antiqua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Book Antiqua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Book Antiqu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Book Antiqu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Book Antiqu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Book Antiqu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fld id="{1A739445-934F-CD47-9203-43B99D2DF30C}" type="slidenum">
              <a:rPr lang="en-US" sz="1000"/>
              <a:pPr algn="l">
                <a:spcBef>
                  <a:spcPct val="50000"/>
                </a:spcBef>
              </a:pPr>
              <a:t>‹#›</a:t>
            </a:fld>
            <a:endParaRPr lang="en-US" sz="1000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7938" y="138113"/>
            <a:ext cx="420687" cy="6545262"/>
          </a:xfrm>
          <a:prstGeom prst="rect">
            <a:avLst/>
          </a:prstGeom>
          <a:gradFill rotWithShape="0">
            <a:gsLst>
              <a:gs pos="0">
                <a:srgbClr val="7FC1FB">
                  <a:alpha val="53000"/>
                </a:srgbClr>
              </a:gs>
              <a:gs pos="50000">
                <a:srgbClr val="7FC1FB">
                  <a:gamma/>
                  <a:shade val="46275"/>
                  <a:invGamma/>
                </a:srgbClr>
              </a:gs>
              <a:gs pos="100000">
                <a:srgbClr val="7FC1FB">
                  <a:alpha val="53000"/>
                </a:srgbClr>
              </a:gs>
            </a:gsLst>
            <a:lin ang="2700000" scaled="1"/>
          </a:gradFill>
          <a:ln w="12700">
            <a:solidFill>
              <a:srgbClr val="7FC1FB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7938" y="11113"/>
            <a:ext cx="9136062" cy="593725"/>
          </a:xfrm>
          <a:prstGeom prst="rect">
            <a:avLst/>
          </a:prstGeom>
          <a:gradFill rotWithShape="0">
            <a:gsLst>
              <a:gs pos="0">
                <a:srgbClr val="7FC1FB"/>
              </a:gs>
              <a:gs pos="100000">
                <a:srgbClr val="7FC1FB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7FC1FB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1083" name="Text Box 59"/>
          <p:cNvSpPr txBox="1">
            <a:spLocks noChangeArrowheads="1"/>
          </p:cNvSpPr>
          <p:nvPr/>
        </p:nvSpPr>
        <p:spPr bwMode="auto">
          <a:xfrm>
            <a:off x="104775" y="71438"/>
            <a:ext cx="89423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0" dirty="0" smtClean="0">
                <a:solidFill>
                  <a:srgbClr val="FFFFFF"/>
                </a:solidFill>
                <a:ea typeface="+mn-ea"/>
                <a:cs typeface="+mn-cs"/>
              </a:rPr>
              <a:t>NASA </a:t>
            </a:r>
            <a:r>
              <a:rPr lang="en-US" i="0" dirty="0">
                <a:solidFill>
                  <a:srgbClr val="FFFFFF"/>
                </a:solidFill>
                <a:ea typeface="+mn-ea"/>
                <a:cs typeface="+mn-cs"/>
              </a:rPr>
              <a:t>Precipitation Measurement Missions (PMM)</a:t>
            </a:r>
          </a:p>
        </p:txBody>
      </p:sp>
      <p:sp>
        <p:nvSpPr>
          <p:cNvPr id="1084" name="Text Box 60"/>
          <p:cNvSpPr txBox="1">
            <a:spLocks noChangeArrowheads="1"/>
          </p:cNvSpPr>
          <p:nvPr/>
        </p:nvSpPr>
        <p:spPr bwMode="auto">
          <a:xfrm rot="16200000">
            <a:off x="-1728788" y="3409951"/>
            <a:ext cx="39147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i="0" dirty="0">
                <a:solidFill>
                  <a:srgbClr val="FFFFFF"/>
                </a:solidFill>
                <a:ea typeface="+mn-ea"/>
                <a:cs typeface="+mn-cs"/>
              </a:rPr>
              <a:t>Precipitation Measurement Missions</a:t>
            </a:r>
          </a:p>
        </p:txBody>
      </p:sp>
      <p:sp>
        <p:nvSpPr>
          <p:cNvPr id="1085" name="Text Box 61"/>
          <p:cNvSpPr txBox="1">
            <a:spLocks noChangeArrowheads="1"/>
          </p:cNvSpPr>
          <p:nvPr/>
        </p:nvSpPr>
        <p:spPr bwMode="auto">
          <a:xfrm>
            <a:off x="1538288" y="119063"/>
            <a:ext cx="729138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1087" name="Text Box 63"/>
          <p:cNvSpPr txBox="1">
            <a:spLocks noChangeArrowheads="1"/>
          </p:cNvSpPr>
          <p:nvPr/>
        </p:nvSpPr>
        <p:spPr bwMode="auto">
          <a:xfrm>
            <a:off x="1306513" y="39688"/>
            <a:ext cx="767238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i="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 build="p" autoUpdateAnimBg="0" advAuto="0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FFFF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FFFF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FFFF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FFFF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FFFF"/>
          </a:solidFill>
          <a:latin typeface="Book Antiqua" charset="0"/>
        </a:defRPr>
      </a:lvl6pPr>
      <a:lvl7pPr marL="9144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FFFF"/>
          </a:solidFill>
          <a:latin typeface="Book Antiqua" charset="0"/>
        </a:defRPr>
      </a:lvl7pPr>
      <a:lvl8pPr marL="13716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FFFF"/>
          </a:solidFill>
          <a:latin typeface="Book Antiqua" charset="0"/>
        </a:defRPr>
      </a:lvl8pPr>
      <a:lvl9pPr marL="18288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FFFF"/>
          </a:solidFill>
          <a:latin typeface="Book Antiqua" charset="0"/>
        </a:defRPr>
      </a:lvl9pPr>
    </p:titleStyle>
    <p:bodyStyle>
      <a:lvl1pPr marL="174625" indent="-174625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hlink"/>
        </a:buClr>
        <a:buSzPct val="100000"/>
        <a:buChar char="•"/>
        <a:defRPr sz="2000" b="1" 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11175" indent="-2222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hlink"/>
        </a:buClr>
        <a:buSzPct val="100000"/>
        <a:buChar char="–"/>
        <a:defRPr i="1">
          <a:solidFill>
            <a:schemeClr val="tx1"/>
          </a:solidFill>
          <a:latin typeface="+mn-lt"/>
          <a:ea typeface="ＭＳ Ｐゴシック" charset="-128"/>
        </a:defRPr>
      </a:lvl2pPr>
      <a:lvl3pPr marL="796925" indent="-1714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hlink"/>
        </a:buClr>
        <a:buSzPct val="100000"/>
        <a:buChar char="•"/>
        <a:defRPr sz="1600" i="1">
          <a:solidFill>
            <a:schemeClr val="tx1"/>
          </a:solidFill>
          <a:latin typeface="+mn-lt"/>
          <a:ea typeface="ＭＳ Ｐゴシック" charset="-128"/>
        </a:defRPr>
      </a:lvl3pPr>
      <a:lvl4pPr marL="1146175" indent="-2349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hlink"/>
        </a:buClr>
        <a:buSzPct val="100000"/>
        <a:buChar char="–"/>
        <a:defRPr sz="1600" i="1">
          <a:solidFill>
            <a:schemeClr val="tx1"/>
          </a:solidFill>
          <a:latin typeface="+mn-lt"/>
          <a:ea typeface="ＭＳ Ｐゴシック" charset="-128"/>
        </a:defRPr>
      </a:lvl4pPr>
      <a:lvl5pPr marL="1431925" indent="-1714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hlink"/>
        </a:buClr>
        <a:buSzPct val="100000"/>
        <a:buChar char="•"/>
        <a:defRPr sz="1600" i="1">
          <a:solidFill>
            <a:schemeClr val="tx1"/>
          </a:solidFill>
          <a:latin typeface="+mn-lt"/>
          <a:ea typeface="ＭＳ Ｐゴシック" charset="-128"/>
        </a:defRPr>
      </a:lvl5pPr>
      <a:lvl6pPr marL="1889125" indent="-1714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hlink"/>
        </a:buClr>
        <a:buSzPct val="100000"/>
        <a:buChar char="•"/>
        <a:defRPr sz="1600" i="1">
          <a:solidFill>
            <a:schemeClr val="tx1"/>
          </a:solidFill>
          <a:latin typeface="+mn-lt"/>
          <a:ea typeface="ＭＳ Ｐゴシック" charset="-128"/>
        </a:defRPr>
      </a:lvl6pPr>
      <a:lvl7pPr marL="2346325" indent="-1714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hlink"/>
        </a:buClr>
        <a:buSzPct val="100000"/>
        <a:buChar char="•"/>
        <a:defRPr sz="1600" i="1">
          <a:solidFill>
            <a:schemeClr val="tx1"/>
          </a:solidFill>
          <a:latin typeface="+mn-lt"/>
          <a:ea typeface="ＭＳ Ｐゴシック" charset="-128"/>
        </a:defRPr>
      </a:lvl7pPr>
      <a:lvl8pPr marL="2803525" indent="-1714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hlink"/>
        </a:buClr>
        <a:buSzPct val="100000"/>
        <a:buChar char="•"/>
        <a:defRPr sz="1600" i="1">
          <a:solidFill>
            <a:schemeClr val="tx1"/>
          </a:solidFill>
          <a:latin typeface="+mn-lt"/>
          <a:ea typeface="ＭＳ Ｐゴシック" charset="-128"/>
        </a:defRPr>
      </a:lvl8pPr>
      <a:lvl9pPr marL="3260725" indent="-1714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hlink"/>
        </a:buClr>
        <a:buSzPct val="100000"/>
        <a:buChar char="•"/>
        <a:defRPr sz="1600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FA56D6E-9259-4A44-BE61-B5A08B0BCFC5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1/16/2015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0F66942-6E3C-4531-B1C9-951EE7F21A8D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FA56D6E-9259-4A44-BE61-B5A08B0BCFC5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1/16/2015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0F66942-6E3C-4531-B1C9-951EE7F21A8D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2C68596-7CF8-4E8B-911F-3B129CBAED8D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1/16/2015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E67249-1AD2-4F1F-8938-851E31D068EA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2C68596-7CF8-4E8B-911F-3B129CBAED8D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1/16/2015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E67249-1AD2-4F1F-8938-851E31D068EA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 flipV="1">
            <a:off x="0" y="914400"/>
            <a:ext cx="9144000" cy="228600"/>
          </a:xfrm>
          <a:prstGeom prst="rect">
            <a:avLst/>
          </a:prstGeom>
          <a:gradFill rotWithShape="1">
            <a:gsLst>
              <a:gs pos="0">
                <a:srgbClr val="FFFFCC">
                  <a:alpha val="26999"/>
                </a:srgbClr>
              </a:gs>
              <a:gs pos="100000">
                <a:srgbClr val="CCFFCC">
                  <a:alpha val="87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l" defTabSz="457200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US" altLang="en-US" sz="1800" i="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 flipV="1"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FFFCC">
                  <a:alpha val="26999"/>
                </a:srgbClr>
              </a:gs>
              <a:gs pos="100000">
                <a:srgbClr val="CCFFCC">
                  <a:alpha val="87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l" defTabSz="457200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US" altLang="en-US" sz="1800" i="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455613" eaLnBrk="1" hangingPunct="1">
              <a:buClr>
                <a:srgbClr val="000000"/>
              </a:buClr>
              <a:buSzPct val="100000"/>
            </a:pPr>
            <a:fld id="{843F189F-971C-4D06-9B77-15FBA5B7B20B}" type="slidenum">
              <a:rPr lang="en-GB" altLang="en-US" i="0" smtClean="0">
                <a:latin typeface="Arial" pitchFamily="34" charset="0"/>
                <a:cs typeface="+mn-cs"/>
              </a:rPr>
              <a:pPr defTabSz="455613" eaLnBrk="1" hangingPunct="1">
                <a:buClr>
                  <a:srgbClr val="000000"/>
                </a:buClr>
                <a:buSzPct val="100000"/>
              </a:pPr>
              <a:t>‹#›</a:t>
            </a:fld>
            <a:endParaRPr lang="en-GB" altLang="en-US" i="0" smtClean="0">
              <a:latin typeface="Arial" pitchFamily="34" charset="0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7772400" y="0"/>
            <a:ext cx="1371600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18360">
            <a:noFill/>
            <a:round/>
            <a:headEnd/>
            <a:tailEnd/>
          </a:ln>
        </p:spPr>
      </p:pic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gradFill rotWithShape="1">
            <a:gsLst>
              <a:gs pos="0">
                <a:srgbClr val="CCFFCC">
                  <a:alpha val="71999"/>
                </a:srgbClr>
              </a:gs>
              <a:gs pos="100000">
                <a:srgbClr val="FFFFCC">
                  <a:alpha val="17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l" defTabSz="457200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US" altLang="en-US" sz="1800" i="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74725" y="206375"/>
            <a:ext cx="64928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defTabSz="457200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800" i="0" smtClean="0">
              <a:solidFill>
                <a:prstClr val="black"/>
              </a:solidFill>
            </a:endParaRPr>
          </a:p>
        </p:txBody>
      </p:sp>
      <p:pic>
        <p:nvPicPr>
          <p:cNvPr id="1032" name="Picture 10" descr="meatball_whit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77025" y="0"/>
            <a:ext cx="1019175" cy="838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ヒラギノ角ゴ Pro W3" pitchFamily="-106" charset="-128"/>
          <a:cs typeface="ヒラギノ角ゴ Pro W3" pitchFamily="-106" charset="-128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ヒラギノ角ゴ Pro W3" pitchFamily="-106" charset="-128"/>
          <a:cs typeface="ヒラギノ角ゴ Pro W3" pitchFamily="-106" charset="-128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ヒラギノ角ゴ Pro W3" pitchFamily="-106" charset="-128"/>
          <a:cs typeface="ヒラギノ角ゴ Pro W3" pitchFamily="-106" charset="-128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ヒラギノ角ゴ Pro W3" pitchFamily="-106" charset="-128"/>
          <a:cs typeface="ヒラギノ角ゴ Pro W3" pitchFamily="-106" charset="-128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ヒラギノ角ゴ Pro W3" pitchFamily="-106" charset="-128"/>
          <a:cs typeface="ヒラギノ角ゴ Pro W3" pitchFamily="-106" charset="-128"/>
        </a:defRPr>
      </a:lvl5pPr>
      <a:lvl6pPr marL="4572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ヒラギノ角ゴ Pro W3" pitchFamily="-106" charset="-128"/>
          <a:cs typeface="ヒラギノ角ゴ Pro W3" pitchFamily="-106" charset="-128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ヒラギノ角ゴ Pro W3" pitchFamily="-106" charset="-128"/>
          <a:cs typeface="ヒラギノ角ゴ Pro W3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ヒラギノ角ゴ Pro W3" pitchFamily="-106" charset="-128"/>
          <a:cs typeface="ヒラギノ角ゴ Pro W3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ヒラギノ角ゴ Pro W3" pitchFamily="-106" charset="-128"/>
          <a:cs typeface="ヒラギノ角ゴ Pro W3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ヒラギノ角ゴ Pro W3" pitchFamily="-106" charset="-128"/>
          <a:cs typeface="ヒラギノ角ゴ Pro W3" charset="0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90A919C-5116-1741-951E-9664A3913ABE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1/16/2015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2CE2D8-7C69-9A4B-A5A5-ADA1D602C32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2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90A919C-5116-1741-951E-9664A3913ABE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1/16/2015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2CE2D8-7C69-9A4B-A5A5-ADA1D602C32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2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em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0"/>
            <a:ext cx="9153526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4" y="968827"/>
            <a:ext cx="9020494" cy="59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4543" y="701675"/>
            <a:ext cx="8719457" cy="6045686"/>
          </a:xfrm>
          <a:prstGeom prst="rect">
            <a:avLst/>
          </a:prstGeom>
        </p:spPr>
        <p:txBody>
          <a:bodyPr/>
          <a:lstStyle/>
          <a:p>
            <a:pPr marL="174625" marR="0" lvl="0" indent="-174625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100000"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ＭＳ Ｐゴシック" charset="-128"/>
              </a:rPr>
              <a:t>NPOL OLYMPEX Considerations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ＭＳ Ｐゴシック" charset="-128"/>
              </a:rPr>
              <a:t> (continued)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  <a:p>
            <a:pPr marL="228600" marR="0" lvl="1" indent="-2222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100000"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Staffing</a:t>
            </a:r>
          </a:p>
          <a:p>
            <a:pPr marL="457200" marR="0" lvl="2" indent="-22860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100000"/>
              <a:buFontTx/>
              <a:buChar char="•"/>
              <a:tabLst/>
              <a:defRPr/>
            </a:pPr>
            <a:r>
              <a:rPr lang="en-US" sz="1800" i="0" kern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Field deployment safety dictates that a </a:t>
            </a:r>
            <a:r>
              <a:rPr lang="en-US" sz="1800" i="0" u="sng" kern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minimum</a:t>
            </a:r>
            <a:r>
              <a:rPr lang="en-US" sz="1800" i="0" kern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 of 2 people be on site at NPOL/D3R at all times during ops.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  <a:p>
            <a:pPr marL="457200" marR="0" lvl="2" indent="-22860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100000"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During operations,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site will be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staffed by minimum of one engineer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(usually a mix between D3R and NPOL) and one scientist.  </a:t>
            </a:r>
            <a:r>
              <a:rPr lang="en-US" sz="1800" i="0" kern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or assumed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24/7 ops, and “canned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scanning”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at least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five people must be in the field to handle radar ops at any given time between NPOL and D3R (12-hour shifts)</a:t>
            </a:r>
          </a:p>
          <a:p>
            <a:pPr marL="914400" lvl="3" indent="-228600" algn="l" eaLnBrk="1" hangingPunct="1">
              <a:lnSpc>
                <a:spcPct val="85000"/>
              </a:lnSpc>
              <a:spcBef>
                <a:spcPct val="35000"/>
              </a:spcBef>
              <a:buClr>
                <a:schemeClr val="hlink"/>
              </a:buClr>
              <a:buSzPct val="100000"/>
              <a:buFontTx/>
              <a:buChar char="•"/>
            </a:pPr>
            <a:r>
              <a:rPr lang="en-US" sz="1800" i="0" kern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2 NPOL engineers (who can also run radar for ops if needed)</a:t>
            </a:r>
          </a:p>
          <a:p>
            <a:pPr marL="914400" lvl="3" indent="-228600" algn="l" eaLnBrk="1" hangingPunct="1">
              <a:lnSpc>
                <a:spcPct val="85000"/>
              </a:lnSpc>
              <a:spcBef>
                <a:spcPct val="35000"/>
              </a:spcBef>
              <a:buClr>
                <a:schemeClr val="hlink"/>
              </a:buClr>
              <a:buSzPct val="100000"/>
              <a:buFontTx/>
              <a:buChar char="•"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1 D3R engineer/scientist </a:t>
            </a:r>
          </a:p>
          <a:p>
            <a:pPr marL="914400" lvl="3" indent="-228600" algn="l" eaLnBrk="1" hangingPunct="1">
              <a:lnSpc>
                <a:spcPct val="85000"/>
              </a:lnSpc>
              <a:spcBef>
                <a:spcPct val="35000"/>
              </a:spcBef>
              <a:buClr>
                <a:schemeClr val="hlink"/>
              </a:buClr>
              <a:buSzPct val="100000"/>
              <a:buFontTx/>
              <a:buChar char="•"/>
            </a:pPr>
            <a:r>
              <a:rPr lang="en-US" sz="1800" i="0" kern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2 Radar Scientist (covering key ops periods)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 </a:t>
            </a:r>
          </a:p>
          <a:p>
            <a:pPr marL="914400" lvl="3" indent="-228600" algn="l" eaLnBrk="1" hangingPunct="1">
              <a:lnSpc>
                <a:spcPct val="85000"/>
              </a:lnSpc>
              <a:spcBef>
                <a:spcPct val="35000"/>
              </a:spcBef>
              <a:buClr>
                <a:schemeClr val="hlink"/>
              </a:buClr>
              <a:buSzPct val="100000"/>
              <a:buFontTx/>
              <a:buChar char="•"/>
            </a:pPr>
            <a:r>
              <a:rPr lang="en-US" sz="1800" i="0" kern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Remote monitoring by other radar scientists w/feedback to onsite engineers is possible. 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  <a:p>
            <a:pPr marL="457200" marR="0" lvl="2" indent="-22860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100000"/>
              <a:buFontTx/>
              <a:buChar char="•"/>
              <a:tabLst/>
              <a:defRPr/>
            </a:pPr>
            <a:r>
              <a:rPr lang="en-US" sz="1800" i="0" kern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Schedule a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hard down day at least once every 7 days for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12-hour shifts.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  <a:p>
            <a:pPr marL="457200" marR="0" lvl="2" indent="-22860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100000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  <a:p>
            <a:pPr marL="228600" marR="0" lvl="2" indent="-22860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Calibri" pitchFamily="34" charset="0"/>
              <a:buChar char="─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Lodging</a:t>
            </a:r>
          </a:p>
          <a:p>
            <a:pPr marL="457200" marR="0" lvl="2" indent="-22860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1800" i="0" kern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C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urrently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planned </a:t>
            </a:r>
            <a:r>
              <a:rPr lang="en-US" sz="1800" i="0" kern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for </a:t>
            </a:r>
            <a:r>
              <a:rPr lang="en-US" sz="1800" i="0" kern="0" noProof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Navy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Pacific Beach Resort near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Moclips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(~15-20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min. South of NPOL/D3R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).  Other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rental homes/locations in area seem possible.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  <a:p>
            <a:pPr marL="228600" marR="0" lvl="1" indent="-2222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100000"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  <a:p>
            <a:pPr marL="228600" marR="0" lvl="1" indent="-2222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100000"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 spd="med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257" y="264522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EXTRAS</a:t>
            </a:r>
            <a:endParaRPr lang="en-US" sz="4400" dirty="0"/>
          </a:p>
        </p:txBody>
      </p:sp>
    </p:spTree>
  </p:cSld>
  <p:clrMapOvr>
    <a:masterClrMapping/>
  </p:clrMapOvr>
  <p:transition spd="med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D3R </a:t>
            </a:r>
            <a:r>
              <a:rPr lang="en-US" dirty="0" err="1" smtClean="0"/>
              <a:t>OLYMPEx</a:t>
            </a:r>
            <a:r>
              <a:rPr lang="en-US" dirty="0" smtClean="0"/>
              <a:t>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Notes/assumptions on deployment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Looking </a:t>
            </a:r>
            <a:r>
              <a:rPr lang="en-US" dirty="0"/>
              <a:t>at leaving late </a:t>
            </a:r>
            <a:r>
              <a:rPr lang="en-US" dirty="0" smtClean="0"/>
              <a:t>Aug </a:t>
            </a:r>
            <a:r>
              <a:rPr lang="en-US" dirty="0"/>
              <a:t>early </a:t>
            </a:r>
            <a:r>
              <a:rPr lang="en-US" dirty="0" smtClean="0"/>
              <a:t>Sept to avoid setting up and driving instrument in wet weather. (  Q </a:t>
            </a:r>
            <a:r>
              <a:rPr lang="en-US" dirty="0" smtClean="0">
                <a:solidFill>
                  <a:srgbClr val="FF0000"/>
                </a:solidFill>
              </a:rPr>
              <a:t>Can D3R be set up  much after NPOL )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Instrument setup to be done on location with enough room to maneuver forklift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Possibly setup </a:t>
            </a:r>
            <a:r>
              <a:rPr lang="en-US" dirty="0"/>
              <a:t>D3R at </a:t>
            </a:r>
            <a:r>
              <a:rPr lang="en-US" dirty="0" smtClean="0"/>
              <a:t>NPOL container </a:t>
            </a:r>
            <a:r>
              <a:rPr lang="en-US" dirty="0"/>
              <a:t>shipment site and drive up to final deployment site.  </a:t>
            </a:r>
            <a:r>
              <a:rPr lang="en-US" dirty="0" smtClean="0"/>
              <a:t>4</a:t>
            </a:r>
            <a:r>
              <a:rPr lang="en-US" dirty="0"/>
              <a:t>) Verizon </a:t>
            </a:r>
            <a:r>
              <a:rPr lang="en-US" dirty="0" err="1"/>
              <a:t>comms</a:t>
            </a:r>
            <a:r>
              <a:rPr lang="en-US" dirty="0"/>
              <a:t> are expected to be available (tower visible from site, some reception on cell during visit to site)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Operations </a:t>
            </a:r>
            <a:r>
              <a:rPr lang="en-US" dirty="0"/>
              <a:t>Nov 10-Dec 21 followed by 2wk break (possibly full shutdown) and another 2wks of </a:t>
            </a:r>
            <a:r>
              <a:rPr lang="en-US" dirty="0" smtClean="0"/>
              <a:t>operations ending in Jan-15.  No operations after setup until  Nov 10.( </a:t>
            </a:r>
            <a:r>
              <a:rPr lang="en-US" dirty="0" smtClean="0">
                <a:solidFill>
                  <a:srgbClr val="FF0000"/>
                </a:solidFill>
              </a:rPr>
              <a:t>This is a weakness)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/>
              <a:t>commercial power so continuous diesel gen ops are expected with regular refueling and possible maintenance stops </a:t>
            </a:r>
            <a:r>
              <a:rPr lang="en-US" dirty="0" smtClean="0"/>
              <a:t>approx. </a:t>
            </a:r>
            <a:r>
              <a:rPr lang="en-US" dirty="0"/>
              <a:t>every 9 days. </a:t>
            </a:r>
            <a:r>
              <a:rPr lang="en-US" dirty="0" smtClean="0"/>
              <a:t>D3R </a:t>
            </a:r>
            <a:r>
              <a:rPr lang="en-US" dirty="0"/>
              <a:t>is hooked up to </a:t>
            </a:r>
            <a:r>
              <a:rPr lang="en-US" dirty="0" smtClean="0"/>
              <a:t>NPOL </a:t>
            </a:r>
            <a:r>
              <a:rPr lang="en-US" dirty="0"/>
              <a:t>so no real action on </a:t>
            </a:r>
            <a:r>
              <a:rPr lang="en-US" dirty="0" smtClean="0"/>
              <a:t>D3R </a:t>
            </a:r>
            <a:r>
              <a:rPr lang="en-US" dirty="0"/>
              <a:t>side on this.  </a:t>
            </a:r>
            <a:r>
              <a:rPr lang="en-US" dirty="0" smtClean="0"/>
              <a:t>D3R </a:t>
            </a:r>
            <a:r>
              <a:rPr lang="en-US" dirty="0"/>
              <a:t>should possibly keep </a:t>
            </a:r>
            <a:r>
              <a:rPr lang="en-US" dirty="0" smtClean="0"/>
              <a:t>its </a:t>
            </a:r>
            <a:r>
              <a:rPr lang="en-US" dirty="0"/>
              <a:t>generator fueled and on standby in case the </a:t>
            </a:r>
            <a:r>
              <a:rPr lang="en-US" dirty="0" smtClean="0"/>
              <a:t>NPOL </a:t>
            </a:r>
            <a:r>
              <a:rPr lang="en-US" dirty="0"/>
              <a:t>gen fails.  Our transfer switch breaks and then makes the connection so no feedback issues are expected.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Fence </a:t>
            </a:r>
            <a:r>
              <a:rPr lang="en-US" dirty="0"/>
              <a:t>with barbed wire planned. Cameras will be installed and </a:t>
            </a:r>
            <a:r>
              <a:rPr lang="en-US" dirty="0" smtClean="0"/>
              <a:t>NPOL </a:t>
            </a:r>
            <a:r>
              <a:rPr lang="en-US" dirty="0"/>
              <a:t>staff is looking into contracting local security while on break.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100x100 </a:t>
            </a:r>
            <a:r>
              <a:rPr lang="en-US" dirty="0" err="1"/>
              <a:t>ft</a:t>
            </a:r>
            <a:r>
              <a:rPr lang="en-US" dirty="0"/>
              <a:t> crush and run planned, no cross pattern, full square so D3R fits within containers as done in Newark, MD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Site </a:t>
            </a:r>
            <a:r>
              <a:rPr lang="en-US" dirty="0"/>
              <a:t>will be staffed by at least 2 </a:t>
            </a:r>
            <a:r>
              <a:rPr lang="en-US" dirty="0" smtClean="0"/>
              <a:t>NPOL engineering </a:t>
            </a:r>
            <a:r>
              <a:rPr lang="en-US" dirty="0"/>
              <a:t>personnel (not sure about local scientist presence</a:t>
            </a:r>
            <a:r>
              <a:rPr lang="en-US" dirty="0" smtClean="0"/>
              <a:t>).  We are  planning  for 1 person responsible for D3R operation, monitoring and reporting ( supplied by CSU )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34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25" y="190500"/>
            <a:ext cx="53911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9075"/>
            <a:ext cx="73152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1181100"/>
            <a:ext cx="8559800" cy="5293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Radar Control / Scanning / Data Software </a:t>
            </a: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(format):  SIGMET (Vaisala) IRIS</a:t>
            </a:r>
          </a:p>
          <a:p>
            <a:pPr lvl="1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Processing:  Typically </a:t>
            </a:r>
            <a:r>
              <a:rPr lang="en-US" sz="20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PPP (dual-pol)</a:t>
            </a: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 FFT/DFT,  </a:t>
            </a:r>
            <a:r>
              <a:rPr lang="en-US" sz="2000" i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Rphase</a:t>
            </a: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dual PRT,……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i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Remote / Continuous operations</a:t>
            </a: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 Robust BITE system, </a:t>
            </a:r>
            <a:r>
              <a:rPr lang="en-US" sz="2000" i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Sensaphone</a:t>
            </a:r>
            <a:r>
              <a:rPr lang="en-US" sz="20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monitoring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Scanning Flexibility  </a:t>
            </a: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(Temporal/Spatial sampling flexibility as needed)</a:t>
            </a:r>
            <a:endParaRPr lang="en-US" sz="2000" i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28600" indent="-2286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360</a:t>
            </a:r>
            <a:r>
              <a:rPr lang="en-US" sz="2000" i="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</a:t>
            </a: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PPI  Surveillance or Volumes</a:t>
            </a:r>
          </a:p>
          <a:p>
            <a:pPr marL="228600" indent="-2286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i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28600" indent="-2286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PPI Sector Volumes:  Azimuth sectors (0-360</a:t>
            </a:r>
            <a:r>
              <a:rPr lang="en-US" sz="2000" i="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</a:t>
            </a: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 and elevations (0-90</a:t>
            </a:r>
            <a:r>
              <a:rPr lang="en-US" sz="2000" i="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</a:t>
            </a: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 as desired</a:t>
            </a:r>
          </a:p>
          <a:p>
            <a:pPr marL="228600" indent="-2286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i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28600" indent="-2286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Range Height Indicator (RHI):  0-90</a:t>
            </a:r>
            <a:r>
              <a:rPr lang="en-US" sz="2000" i="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</a:t>
            </a: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or other elevation as desired</a:t>
            </a:r>
          </a:p>
          <a:p>
            <a:pPr marL="228600" indent="-2286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i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28600" indent="-2286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Vertically pointing:  ZDR Calibration and/or Profiling mode</a:t>
            </a:r>
          </a:p>
          <a:p>
            <a:pPr marL="228600" indent="-2286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i="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28600" indent="-2286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Manual/Dwell (e.g., with ASCOPE and Antenna utility running)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i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28600" indent="-2286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Scanning scheduled and executed in repeating cycles as desired.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44640"/>
            <a:ext cx="5882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Petersen, 2013, 6</a:t>
            </a:r>
            <a:r>
              <a:rPr lang="en-US" sz="100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GV Workshop, Rome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6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-68508" y="10112"/>
            <a:ext cx="9226420" cy="918210"/>
            <a:chOff x="-68508" y="0"/>
            <a:chExt cx="9226420" cy="918210"/>
          </a:xfrm>
        </p:grpSpPr>
        <p:sp>
          <p:nvSpPr>
            <p:cNvPr id="3" name="TextBox 2"/>
            <p:cNvSpPr txBox="1"/>
            <p:nvPr/>
          </p:nvSpPr>
          <p:spPr>
            <a:xfrm>
              <a:off x="527182" y="206993"/>
              <a:ext cx="7879080" cy="523220"/>
            </a:xfrm>
            <a:prstGeom prst="rect">
              <a:avLst/>
            </a:prstGeom>
            <a:solidFill>
              <a:srgbClr val="000099"/>
            </a:solidFill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D3R:  [Dual-Freq., Dual-Pol., Doppler Radar]</a:t>
              </a:r>
            </a:p>
          </p:txBody>
        </p:sp>
        <p:pic>
          <p:nvPicPr>
            <p:cNvPr id="4" name="Picture 15" descr="GPM_Logo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14369" t="20000" r="10934" b="22221"/>
            <a:stretch>
              <a:fillRect/>
            </a:stretch>
          </p:blipFill>
          <p:spPr bwMode="auto">
            <a:xfrm>
              <a:off x="7781142" y="30480"/>
              <a:ext cx="1376770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8508" y="0"/>
              <a:ext cx="1077809" cy="918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2193" y="1118233"/>
            <a:ext cx="3276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3R_Technical_Specs.pdf"/>
          <p:cNvPicPr>
            <a:picLocks noChangeAspect="1"/>
          </p:cNvPicPr>
          <p:nvPr/>
        </p:nvPicPr>
        <p:blipFill>
          <a:blip r:embed="rId5"/>
          <a:srcRect l="15021" t="11927" r="15751" b="27309"/>
          <a:stretch>
            <a:fillRect/>
          </a:stretch>
        </p:blipFill>
        <p:spPr bwMode="auto">
          <a:xfrm>
            <a:off x="168670" y="870018"/>
            <a:ext cx="5174434" cy="58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75" y="631371"/>
            <a:ext cx="6722681" cy="6183085"/>
          </a:xfrm>
        </p:spPr>
        <p:txBody>
          <a:bodyPr/>
          <a:lstStyle/>
          <a:p>
            <a:r>
              <a:rPr lang="en-US" sz="2400" i="0" dirty="0" smtClean="0">
                <a:latin typeface="Calibri" pitchFamily="34" charset="0"/>
                <a:cs typeface="Arial" pitchFamily="34" charset="0"/>
              </a:rPr>
              <a:t>NPOL Radar &amp; deployment requirements</a:t>
            </a:r>
            <a:endParaRPr lang="en-US" sz="1600" i="0" dirty="0" smtClean="0">
              <a:latin typeface="Calibri" pitchFamily="34" charset="0"/>
              <a:cs typeface="Arial" pitchFamily="34" charset="0"/>
            </a:endParaRPr>
          </a:p>
          <a:p>
            <a:pPr marL="228600" lvl="1">
              <a:spcAft>
                <a:spcPts val="300"/>
              </a:spcAft>
            </a:pPr>
            <a:r>
              <a:rPr lang="en-US" i="0" dirty="0" smtClean="0">
                <a:latin typeface="Calibri" pitchFamily="34" charset="0"/>
                <a:cs typeface="Arial" pitchFamily="34" charset="0"/>
              </a:rPr>
              <a:t>Transportable system consisting of six 8' x 8' x 20’ sea-containers weighing 5500-15000 kg when loaded for shipping</a:t>
            </a:r>
          </a:p>
          <a:p>
            <a:pPr marL="228600" lvl="1">
              <a:spcAft>
                <a:spcPts val="600"/>
              </a:spcAft>
            </a:pPr>
            <a:r>
              <a:rPr lang="en-US" i="0" dirty="0" smtClean="0">
                <a:latin typeface="Calibri" pitchFamily="34" charset="0"/>
                <a:cs typeface="Arial" pitchFamily="34" charset="0"/>
              </a:rPr>
              <a:t>Footprint ~100 ft x 100 ft: including five containers, one generator, center plate “stable base” and D3R.</a:t>
            </a:r>
          </a:p>
          <a:p>
            <a:pPr marL="228600" lvl="1">
              <a:spcAft>
                <a:spcPts val="600"/>
              </a:spcAft>
            </a:pPr>
            <a:endParaRPr lang="en-US" i="0" dirty="0" smtClean="0">
              <a:latin typeface="Calibri" pitchFamily="34" charset="0"/>
              <a:cs typeface="Arial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i="0" dirty="0" smtClean="0">
              <a:latin typeface="Calibri" pitchFamily="34" charset="0"/>
              <a:cs typeface="Arial" pitchFamily="34" charset="0"/>
            </a:endParaRPr>
          </a:p>
          <a:p>
            <a:pPr marL="228600" lvl="1">
              <a:spcAft>
                <a:spcPts val="600"/>
              </a:spcAft>
              <a:buNone/>
            </a:pPr>
            <a:endParaRPr lang="en-US" i="0" dirty="0" smtClean="0">
              <a:latin typeface="Calibri" pitchFamily="34" charset="0"/>
              <a:cs typeface="Arial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i="0" dirty="0" smtClean="0">
              <a:latin typeface="Calibri" pitchFamily="34" charset="0"/>
              <a:cs typeface="Arial" pitchFamily="34" charset="0"/>
            </a:endParaRPr>
          </a:p>
          <a:p>
            <a:pPr marL="228600" lvl="1">
              <a:spcAft>
                <a:spcPts val="600"/>
              </a:spcAft>
              <a:buNone/>
            </a:pPr>
            <a:endParaRPr lang="en-US" i="0" dirty="0" smtClean="0">
              <a:latin typeface="Calibri" pitchFamily="34" charset="0"/>
              <a:cs typeface="Arial" pitchFamily="34" charset="0"/>
            </a:endParaRPr>
          </a:p>
          <a:p>
            <a:pPr marL="228600" lvl="1">
              <a:spcAft>
                <a:spcPts val="300"/>
              </a:spcAft>
            </a:pPr>
            <a:r>
              <a:rPr lang="en-US" i="0" dirty="0" smtClean="0">
                <a:latin typeface="Calibri" pitchFamily="34" charset="0"/>
                <a:cs typeface="Arial" pitchFamily="34" charset="0"/>
              </a:rPr>
              <a:t>The soil bearing capacity must be 1500 lbs/ft</a:t>
            </a:r>
            <a:r>
              <a:rPr lang="en-US" i="0" baseline="30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i="0" dirty="0" smtClean="0">
                <a:latin typeface="Calibri" pitchFamily="34" charset="0"/>
                <a:cs typeface="Arial" pitchFamily="34" charset="0"/>
              </a:rPr>
              <a:t> under center plate</a:t>
            </a:r>
          </a:p>
          <a:p>
            <a:pPr marL="228600" lvl="1">
              <a:spcAft>
                <a:spcPts val="300"/>
              </a:spcAft>
            </a:pPr>
            <a:r>
              <a:rPr lang="en-US" i="0" dirty="0" smtClean="0">
                <a:latin typeface="Calibri" pitchFamily="34" charset="0"/>
                <a:cs typeface="Arial" pitchFamily="34" charset="0"/>
              </a:rPr>
              <a:t>Concrete surface preferable but not required. If soil not of sufficient bearing capacity, structural fill (e.g. CR-6) is used.</a:t>
            </a:r>
          </a:p>
          <a:p>
            <a:pPr marL="228600" lvl="1">
              <a:spcAft>
                <a:spcPts val="600"/>
              </a:spcAft>
            </a:pPr>
            <a:r>
              <a:rPr lang="en-US" i="0" dirty="0" smtClean="0">
                <a:latin typeface="Calibri" pitchFamily="34" charset="0"/>
                <a:cs typeface="Arial" pitchFamily="34" charset="0"/>
              </a:rPr>
              <a:t>The site must be stable, compact and level, and must not be subject to flooding, standing water, or erosion</a:t>
            </a:r>
          </a:p>
          <a:p>
            <a:pPr marL="228600" lvl="1">
              <a:spcAft>
                <a:spcPts val="600"/>
              </a:spcAft>
            </a:pPr>
            <a:r>
              <a:rPr lang="en-US" i="0" dirty="0" smtClean="0">
                <a:latin typeface="Calibri" pitchFamily="34" charset="0"/>
                <a:cs typeface="Arial" pitchFamily="34" charset="0"/>
              </a:rPr>
              <a:t>NPOL operates on commercial or generator power. </a:t>
            </a:r>
            <a:r>
              <a:rPr lang="en-US" b="1" dirty="0" smtClean="0">
                <a:latin typeface="Calibri" pitchFamily="34" charset="0"/>
                <a:cs typeface="Arial" pitchFamily="34" charset="0"/>
              </a:rPr>
              <a:t>Diesel generator will be used for OLYMPEX </a:t>
            </a:r>
            <a:endParaRPr lang="en-US" i="0" dirty="0" smtClean="0">
              <a:latin typeface="Calibri" pitchFamily="34" charset="0"/>
              <a:cs typeface="Arial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i="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 descr="npol site pr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>
          <a:xfrm>
            <a:off x="6699013" y="2482158"/>
            <a:ext cx="2431215" cy="3862736"/>
          </a:xfrm>
          <a:prstGeom prst="rect">
            <a:avLst/>
          </a:prstGeom>
        </p:spPr>
      </p:pic>
      <p:pic>
        <p:nvPicPr>
          <p:cNvPr id="5" name="Picture 4" descr="npol ok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19" y="678071"/>
            <a:ext cx="1379017" cy="18375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4" y="2223407"/>
            <a:ext cx="4067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5031" y="2054678"/>
            <a:ext cx="2409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811925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1386" y="651969"/>
            <a:ext cx="8229600" cy="37784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ＭＳ Ｐゴシック" charset="-128"/>
              </a:rPr>
              <a:t>D3R OLYMPEX Deployment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Content Placeholder 3" descr="D3R_ant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313" y="4163144"/>
            <a:ext cx="2321519" cy="2534910"/>
          </a:xfrm>
          <a:prstGeom prst="rect">
            <a:avLst/>
          </a:prstGeom>
        </p:spPr>
      </p:pic>
      <p:pic>
        <p:nvPicPr>
          <p:cNvPr id="4" name="Picture 3" descr="IMG_30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335" y="4539796"/>
            <a:ext cx="2822413" cy="1881608"/>
          </a:xfrm>
          <a:prstGeom prst="rect">
            <a:avLst/>
          </a:prstGeom>
        </p:spPr>
      </p:pic>
      <p:pic>
        <p:nvPicPr>
          <p:cNvPr id="5" name="Picture 4" descr="D3R_NPOL_CoAligned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718" y="4302221"/>
            <a:ext cx="2445734" cy="211918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3883" y="993589"/>
            <a:ext cx="8700117" cy="2894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Power: 208 V, 60 Hz, 50A (</a:t>
            </a:r>
            <a:r>
              <a:rPr lang="en-US" sz="1800" b="1" i="0" dirty="0" smtClean="0">
                <a:solidFill>
                  <a:prstClr val="black"/>
                </a:solidFill>
                <a:latin typeface="Calibri" pitchFamily="34" charset="0"/>
              </a:rPr>
              <a:t>provided by connection to NPOL generator container</a:t>
            </a: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</a:p>
          <a:p>
            <a:pPr fontAlgn="auto"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Cell  </a:t>
            </a: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communications for </a:t>
            </a: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remote instrument monitoring and control (separate from  </a:t>
            </a: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NPOL)</a:t>
            </a:r>
            <a:endParaRPr lang="en-US" sz="1800" i="0" dirty="0" smtClean="0">
              <a:solidFill>
                <a:prstClr val="black"/>
              </a:solidFill>
              <a:latin typeface="Calibri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Graphical user interface setup in NPOL science container</a:t>
            </a:r>
          </a:p>
          <a:p>
            <a:pPr fontAlgn="auto"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Setup</a:t>
            </a:r>
          </a:p>
          <a:p>
            <a:pPr lvl="1" fontAlgn="auto"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Antennas and IF electronics shipped separate from  trailer and towing vehicle</a:t>
            </a:r>
          </a:p>
          <a:p>
            <a:pPr lvl="1" fontAlgn="auto"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Forklift required to handle antenna and IF electronics box.  </a:t>
            </a:r>
          </a:p>
          <a:p>
            <a:pPr lvl="1" fontAlgn="auto"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High level summary of instrument assembly below.</a:t>
            </a:r>
          </a:p>
          <a:p>
            <a:pPr lvl="1" fontAlgn="auto"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alibri" pitchFamily="34" charset="0"/>
              </a:rPr>
              <a:t>Typically ready to operate within 1-2 days.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9605" y="3986227"/>
            <a:ext cx="311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High Level Assembly Procedure</a:t>
            </a:r>
            <a:endParaRPr lang="en-US" sz="1800" i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40414" y="5105383"/>
            <a:ext cx="44462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60370" y="5105383"/>
            <a:ext cx="44462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448" y="3928009"/>
            <a:ext cx="8921015" cy="2841966"/>
          </a:xfrm>
          <a:prstGeom prst="rect">
            <a:avLst/>
          </a:prstGeom>
          <a:noFill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88"/>
            <a:ext cx="8229600" cy="1143000"/>
          </a:xfrm>
        </p:spPr>
        <p:txBody>
          <a:bodyPr/>
          <a:lstStyle/>
          <a:p>
            <a:r>
              <a:rPr lang="en-US" dirty="0"/>
              <a:t>D3R </a:t>
            </a:r>
            <a:r>
              <a:rPr lang="en-US" dirty="0" err="1"/>
              <a:t>OLYMPEx</a:t>
            </a:r>
            <a:r>
              <a:rPr lang="en-US" dirty="0"/>
              <a:t> Deployment</a:t>
            </a:r>
          </a:p>
        </p:txBody>
      </p:sp>
      <p:pic>
        <p:nvPicPr>
          <p:cNvPr id="4" name="Picture 3" descr="NASA_D3R_Trailer_v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9" y="831172"/>
            <a:ext cx="7831970" cy="6051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1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314" y="642252"/>
            <a:ext cx="869768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5425" algn="l">
              <a:buFont typeface="Arial" pitchFamily="34" charset="0"/>
              <a:buChar char="−"/>
            </a:pP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Science container: Space for </a:t>
            </a:r>
            <a:r>
              <a:rPr lang="en-US" sz="1800" b="1" dirty="0" smtClean="0">
                <a:latin typeface="Calibri" pitchFamily="34" charset="0"/>
                <a:cs typeface="Arial" pitchFamily="34" charset="0"/>
              </a:rPr>
              <a:t>~4 scientists. 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Scan and product </a:t>
            </a:r>
            <a:r>
              <a:rPr lang="en-US" sz="1800" i="0" dirty="0" err="1" smtClean="0">
                <a:latin typeface="Calibri" pitchFamily="34" charset="0"/>
                <a:cs typeface="Arial" pitchFamily="34" charset="0"/>
              </a:rPr>
              <a:t>config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/radar ops/data products, analysis and archive for NPOL; D3R 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control/ops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data archive; UPS</a:t>
            </a:r>
          </a:p>
          <a:p>
            <a:pPr marL="228600" lvl="1" indent="-225425" algn="l">
              <a:buFont typeface="Arial" pitchFamily="34" charset="0"/>
              <a:buChar char="−"/>
            </a:pP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Radar container: Engineering HQ (space for 2). Radar control, TX/RX, ACU, test equipment, compressor etc. </a:t>
            </a:r>
          </a:p>
          <a:p>
            <a:pPr marL="228600" lvl="1" indent="-225425" algn="l"/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228600" lvl="1" indent="-225425" algn="l">
              <a:buFont typeface="Arial" pitchFamily="34" charset="0"/>
              <a:buChar char="−"/>
            </a:pPr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228600" lvl="1" indent="-225425" algn="l">
              <a:buFont typeface="Arial" pitchFamily="34" charset="0"/>
              <a:buChar char="−"/>
            </a:pPr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228600" lvl="1" indent="-225425" algn="l"/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228600" lvl="1" indent="-225425" algn="l"/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228600" lvl="1" indent="-225425" algn="l"/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228600" lvl="1" indent="-225425" algn="l"/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228600" lvl="1" indent="-225425" algn="l"/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228600" lvl="1" indent="-225425" algn="l"/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228600" lvl="1" indent="-225425" algn="l">
              <a:buFont typeface="Arial" pitchFamily="34" charset="0"/>
              <a:buChar char="−"/>
            </a:pP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Comms/Data: </a:t>
            </a:r>
          </a:p>
          <a:p>
            <a:pPr marL="685800" lvl="3" indent="-225425" algn="l"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External voice/Data comms via cell/cell 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modem [D3R on own, separate modem]</a:t>
            </a:r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685800" lvl="3" indent="-225425" algn="l">
              <a:buFont typeface="Arial" pitchFamily="34" charset="0"/>
              <a:buChar char="•"/>
            </a:pPr>
            <a:r>
              <a:rPr lang="en-US" sz="1800" b="1" dirty="0" smtClean="0">
                <a:latin typeface="Calibri" pitchFamily="34" charset="0"/>
                <a:cs typeface="Arial" pitchFamily="34" charset="0"/>
              </a:rPr>
              <a:t>Data will be sent to GSFC and/or UW servers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.  Field-limited 8-bit 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NPOL data 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are sent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.  D3R moment data and imagery can be made available in NRT.  </a:t>
            </a:r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685800" lvl="3" indent="-225425" algn="l">
              <a:buFont typeface="Arial" pitchFamily="34" charset="0"/>
              <a:buChar char="•"/>
            </a:pP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Archive:  </a:t>
            </a:r>
            <a:r>
              <a:rPr lang="en-US" sz="1800" b="1" dirty="0" smtClean="0">
                <a:latin typeface="Calibri" pitchFamily="34" charset="0"/>
                <a:cs typeface="Arial" pitchFamily="34" charset="0"/>
              </a:rPr>
              <a:t>Full 16-bit dataset will be archived at the site 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on a RAID system and can be copied to portable USB drives as needed/desired</a:t>
            </a:r>
          </a:p>
          <a:p>
            <a:pPr marL="228600" lvl="2" indent="-225425" algn="l">
              <a:buFont typeface="Arial" pitchFamily="34" charset="0"/>
              <a:buChar char="−"/>
            </a:pP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Ops:  </a:t>
            </a:r>
            <a:r>
              <a:rPr lang="en-US" sz="1800" b="1" dirty="0" smtClean="0">
                <a:latin typeface="Calibri" pitchFamily="34" charset="0"/>
                <a:cs typeface="Arial" pitchFamily="34" charset="0"/>
              </a:rPr>
              <a:t>Wind &lt; 60 mph sustained, gusts to 70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; can survive 120 mph stowed; can operate with </a:t>
            </a:r>
            <a:r>
              <a:rPr lang="en-US" sz="1800" b="1" dirty="0" smtClean="0">
                <a:latin typeface="Calibri" pitchFamily="34" charset="0"/>
                <a:cs typeface="Arial" pitchFamily="34" charset="0"/>
              </a:rPr>
              <a:t>up to 60 mph with 1” of ice </a:t>
            </a:r>
            <a:r>
              <a:rPr lang="en-US" sz="1800" i="0" dirty="0" smtClean="0">
                <a:latin typeface="Calibri" pitchFamily="34" charset="0"/>
                <a:cs typeface="Arial" pitchFamily="34" charset="0"/>
              </a:rPr>
              <a:t>on reflector (not yet experienced!).   </a:t>
            </a:r>
          </a:p>
          <a:p>
            <a:pPr marL="228600" lvl="2" indent="-225425" algn="l">
              <a:buFont typeface="Arial" pitchFamily="34" charset="0"/>
              <a:buChar char="•"/>
            </a:pPr>
            <a:endParaRPr lang="en-US" sz="1800" i="0" dirty="0" smtClean="0">
              <a:latin typeface="Calibri" pitchFamily="34" charset="0"/>
              <a:cs typeface="Arial" pitchFamily="34" charset="0"/>
            </a:endParaRPr>
          </a:p>
          <a:p>
            <a:pPr marL="228600" indent="-225425" algn="l">
              <a:buFont typeface="Arial" pitchFamily="34" charset="0"/>
              <a:buChar char="−"/>
            </a:pPr>
            <a:endParaRPr lang="en-US" sz="18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021" y="1975757"/>
            <a:ext cx="2733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5939" r="3493"/>
          <a:stretch>
            <a:fillRect/>
          </a:stretch>
        </p:blipFill>
        <p:spPr bwMode="auto">
          <a:xfrm>
            <a:off x="6196612" y="1988597"/>
            <a:ext cx="2911876" cy="203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352" y="1970995"/>
            <a:ext cx="27527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ock_NPOL-SR3b_1.0_51.gif"/>
          <p:cNvPicPr>
            <a:picLocks noChangeAspect="1"/>
          </p:cNvPicPr>
          <p:nvPr/>
        </p:nvPicPr>
        <p:blipFill>
          <a:blip r:embed="rId2"/>
          <a:srcRect l="6061" t="8824" r="6061" b="9804"/>
          <a:stretch>
            <a:fillRect/>
          </a:stretch>
        </p:blipFill>
        <p:spPr>
          <a:xfrm>
            <a:off x="5549764" y="493258"/>
            <a:ext cx="3594236" cy="245083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26812" y="773601"/>
            <a:ext cx="4883387" cy="6566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22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NPOL/D3R Site: Shale Road – SR3</a:t>
            </a:r>
          </a:p>
          <a:p>
            <a:pPr algn="ctr"/>
            <a:r>
              <a:rPr lang="en-US" dirty="0" smtClean="0"/>
              <a:t>(Quinault Reservation Land)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8863" y="1535882"/>
            <a:ext cx="270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Location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Elev. 455’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47°16’31.9”N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124°12’32.6”W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1911" y="6525103"/>
            <a:ext cx="1658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Courtesy L. </a:t>
            </a:r>
            <a:r>
              <a:rPr lang="en-US" sz="1200" dirty="0" err="1" smtClean="0"/>
              <a:t>McMurdie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853421"/>
            <a:ext cx="9029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289" y="4323671"/>
            <a:ext cx="72580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8777334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09" y="621773"/>
            <a:ext cx="8719457" cy="6045686"/>
          </a:xfrm>
        </p:spPr>
        <p:txBody>
          <a:bodyPr/>
          <a:lstStyle/>
          <a:p>
            <a:r>
              <a:rPr lang="en-US" sz="1800" i="0" dirty="0" smtClean="0">
                <a:latin typeface="Calibri" pitchFamily="34" charset="0"/>
              </a:rPr>
              <a:t>NPOL/D3R OLYMPEX Considerations</a:t>
            </a:r>
          </a:p>
          <a:p>
            <a:pPr marL="228600" lvl="1"/>
            <a:r>
              <a:rPr lang="en-US" i="0" dirty="0" smtClean="0">
                <a:latin typeface="Calibri" pitchFamily="34" charset="0"/>
              </a:rPr>
              <a:t>Site and Install</a:t>
            </a:r>
          </a:p>
          <a:p>
            <a:pPr marL="346075" lvl="2"/>
            <a:r>
              <a:rPr lang="en-US" i="0" dirty="0" smtClean="0">
                <a:latin typeface="Calibri" pitchFamily="34" charset="0"/>
              </a:rPr>
              <a:t>Site chosen and will host both NPOL and D3R in standard configuration (D3R located in one sector of NPOL seatainers and using NPOL power). </a:t>
            </a:r>
          </a:p>
          <a:p>
            <a:pPr marL="346075" lvl="2"/>
            <a:r>
              <a:rPr lang="en-US" i="0" dirty="0" smtClean="0">
                <a:latin typeface="Calibri" pitchFamily="34" charset="0"/>
              </a:rPr>
              <a:t>Still waiting for final approval on site use from Quinault Tribe.  Must establish lease. Questions on road </a:t>
            </a:r>
            <a:r>
              <a:rPr lang="en-US" i="0" dirty="0" smtClean="0">
                <a:latin typeface="Calibri" pitchFamily="34" charset="0"/>
              </a:rPr>
              <a:t>surface/access (damage from storm; road prep).   </a:t>
            </a:r>
            <a:endParaRPr lang="en-US" i="0" dirty="0" smtClean="0">
              <a:latin typeface="Calibri" pitchFamily="34" charset="0"/>
            </a:endParaRPr>
          </a:p>
          <a:p>
            <a:pPr marL="346075" lvl="2"/>
            <a:r>
              <a:rPr lang="en-US" i="0" dirty="0" smtClean="0">
                <a:latin typeface="Calibri" pitchFamily="34" charset="0"/>
              </a:rPr>
              <a:t>Set up planned for NPOL and D3R well prior to OLYMPEX; NLT mid-September </a:t>
            </a:r>
            <a:r>
              <a:rPr lang="en-US" i="0" dirty="0" smtClean="0">
                <a:latin typeface="Calibri" pitchFamily="34" charset="0"/>
              </a:rPr>
              <a:t>2015</a:t>
            </a: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i="0" dirty="0" smtClean="0">
                <a:latin typeface="Calibri" pitchFamily="34" charset="0"/>
              </a:rPr>
              <a:t>.  </a:t>
            </a:r>
            <a:r>
              <a:rPr lang="en-US" i="0" dirty="0" smtClean="0">
                <a:latin typeface="Calibri" pitchFamily="34" charset="0"/>
              </a:rPr>
              <a:t>Grading and site prep to be completed prior to arrival of radar </a:t>
            </a:r>
            <a:r>
              <a:rPr lang="en-US" i="0" dirty="0" smtClean="0">
                <a:latin typeface="Calibri" pitchFamily="34" charset="0"/>
              </a:rPr>
              <a:t>system [</a:t>
            </a: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i="0" dirty="0" smtClean="0">
                <a:latin typeface="Calibri" pitchFamily="34" charset="0"/>
              </a:rPr>
              <a:t>Considering Nov. deployment of D3R]</a:t>
            </a:r>
            <a:endParaRPr lang="en-US" i="0" dirty="0" smtClean="0">
              <a:latin typeface="Calibri" pitchFamily="34" charset="0"/>
            </a:endParaRPr>
          </a:p>
          <a:p>
            <a:pPr marL="346075" lvl="2"/>
            <a:r>
              <a:rPr lang="en-US" i="0" dirty="0" smtClean="0">
                <a:latin typeface="Calibri" pitchFamily="34" charset="0"/>
              </a:rPr>
              <a:t>A road will be constructed between existing road and radar footprint. Must handle D3R, 18-wheelers, 60 ton crane, basket truck, etc. to place radar containers on center pad</a:t>
            </a:r>
          </a:p>
          <a:p>
            <a:pPr marL="346075" lvl="2"/>
            <a:r>
              <a:rPr lang="en-US" i="0" dirty="0" smtClean="0">
                <a:latin typeface="Calibri" pitchFamily="34" charset="0"/>
              </a:rPr>
              <a:t>NPOL reflector </a:t>
            </a:r>
            <a:r>
              <a:rPr lang="en-US" i="0" dirty="0" smtClean="0">
                <a:latin typeface="Calibri" pitchFamily="34" charset="0"/>
              </a:rPr>
              <a:t>install requires winds &lt; 20 </a:t>
            </a:r>
            <a:r>
              <a:rPr lang="en-US" i="0" dirty="0" smtClean="0">
                <a:latin typeface="Calibri" pitchFamily="34" charset="0"/>
              </a:rPr>
              <a:t>mph w/a </a:t>
            </a:r>
            <a:r>
              <a:rPr lang="en-US" i="0" dirty="0" smtClean="0">
                <a:latin typeface="Calibri" pitchFamily="34" charset="0"/>
              </a:rPr>
              <a:t>minimum of 6-8 people (UW students, locals?)</a:t>
            </a:r>
          </a:p>
          <a:p>
            <a:pPr marL="346075" lvl="2"/>
            <a:r>
              <a:rPr lang="en-US" i="0" dirty="0" smtClean="0">
                <a:latin typeface="Calibri" pitchFamily="34" charset="0"/>
              </a:rPr>
              <a:t>Installation </a:t>
            </a:r>
            <a:r>
              <a:rPr lang="en-US" i="0" dirty="0" smtClean="0">
                <a:latin typeface="Calibri" pitchFamily="34" charset="0"/>
              </a:rPr>
              <a:t>time: 5-7 </a:t>
            </a:r>
            <a:r>
              <a:rPr lang="en-US" i="0" dirty="0" smtClean="0">
                <a:latin typeface="Calibri" pitchFamily="34" charset="0"/>
              </a:rPr>
              <a:t>days for NPOL </a:t>
            </a:r>
            <a:r>
              <a:rPr lang="en-US" i="0" dirty="0" smtClean="0">
                <a:latin typeface="Calibri" pitchFamily="34" charset="0"/>
              </a:rPr>
              <a:t>(1-2-days for </a:t>
            </a:r>
            <a:r>
              <a:rPr lang="en-US" i="0" dirty="0" smtClean="0">
                <a:latin typeface="Calibri" pitchFamily="34" charset="0"/>
              </a:rPr>
              <a:t>D3R) of GOOD weather</a:t>
            </a:r>
          </a:p>
          <a:p>
            <a:pPr marL="228600" lvl="1"/>
            <a:r>
              <a:rPr lang="en-US" i="0" dirty="0" smtClean="0">
                <a:latin typeface="Calibri" pitchFamily="34" charset="0"/>
              </a:rPr>
              <a:t>Security:</a:t>
            </a:r>
          </a:p>
          <a:p>
            <a:pPr marL="347663" lvl="2"/>
            <a:r>
              <a:rPr lang="en-US" i="0" dirty="0" smtClean="0">
                <a:latin typeface="Calibri" pitchFamily="34" charset="0"/>
              </a:rPr>
              <a:t>Once installed, but prior to campaign, no personnel on station. We will NOT run the cables or generator until we return for the campaign;  similar issue over Christmas.  </a:t>
            </a:r>
          </a:p>
          <a:p>
            <a:pPr marL="347663" lvl="2"/>
            <a:r>
              <a:rPr lang="en-US" i="0" dirty="0" smtClean="0">
                <a:latin typeface="Calibri" pitchFamily="34" charset="0"/>
              </a:rPr>
              <a:t>Planning to build</a:t>
            </a:r>
            <a:r>
              <a:rPr lang="en-US" i="0" dirty="0" smtClean="0">
                <a:latin typeface="Calibri" pitchFamily="34" charset="0"/>
              </a:rPr>
              <a:t>, minimally, a 6’ fence with barbed wire around site.  Security.</a:t>
            </a:r>
          </a:p>
          <a:p>
            <a:pPr marL="228600" lvl="1"/>
            <a:r>
              <a:rPr lang="en-US" i="0" dirty="0" smtClean="0">
                <a:latin typeface="Calibri" pitchFamily="34" charset="0"/>
              </a:rPr>
              <a:t>Generator :</a:t>
            </a:r>
          </a:p>
          <a:p>
            <a:pPr marL="514350" lvl="2"/>
            <a:r>
              <a:rPr lang="en-US" i="0" dirty="0" smtClean="0">
                <a:latin typeface="Calibri" pitchFamily="34" charset="0"/>
              </a:rPr>
              <a:t>Main generator serving NPOL/D3R recently tested should be reliable (minimal hours). Between </a:t>
            </a:r>
            <a:r>
              <a:rPr lang="en-US" i="0" dirty="0" smtClean="0">
                <a:latin typeface="Calibri" pitchFamily="34" charset="0"/>
              </a:rPr>
              <a:t>tanks, </a:t>
            </a:r>
            <a:r>
              <a:rPr lang="en-US" i="0" dirty="0" smtClean="0">
                <a:latin typeface="Calibri" pitchFamily="34" charset="0"/>
              </a:rPr>
              <a:t>usable fuel </a:t>
            </a:r>
            <a:r>
              <a:rPr lang="en-US" i="0" dirty="0" smtClean="0">
                <a:latin typeface="Calibri" pitchFamily="34" charset="0"/>
              </a:rPr>
              <a:t> </a:t>
            </a:r>
            <a:r>
              <a:rPr lang="en-US" i="0" dirty="0" smtClean="0">
                <a:latin typeface="Calibri" pitchFamily="34" charset="0"/>
              </a:rPr>
              <a:t>~1175 </a:t>
            </a:r>
            <a:r>
              <a:rPr lang="en-US" i="0" dirty="0" smtClean="0">
                <a:latin typeface="Calibri" pitchFamily="34" charset="0"/>
              </a:rPr>
              <a:t>gallons; Will </a:t>
            </a:r>
            <a:r>
              <a:rPr lang="en-US" i="0" dirty="0" smtClean="0">
                <a:latin typeface="Calibri" pitchFamily="34" charset="0"/>
              </a:rPr>
              <a:t>service every 8-9 days, refuel </a:t>
            </a:r>
            <a:r>
              <a:rPr lang="en-US" i="0" dirty="0" smtClean="0">
                <a:latin typeface="Calibri" pitchFamily="34" charset="0"/>
              </a:rPr>
              <a:t>every 10 days to be conservative (burn ~75 gal/day</a:t>
            </a:r>
            <a:r>
              <a:rPr lang="en-US" i="0" dirty="0" smtClean="0">
                <a:latin typeface="Calibri" pitchFamily="34" charset="0"/>
              </a:rPr>
              <a:t>).</a:t>
            </a:r>
          </a:p>
          <a:p>
            <a:pPr marL="514350" lvl="2"/>
            <a:r>
              <a:rPr lang="en-US" i="0" dirty="0" smtClean="0">
                <a:latin typeface="Calibri" pitchFamily="34" charset="0"/>
              </a:rPr>
              <a:t>D3R also has a back up generator and can be fueled and ready if needed.</a:t>
            </a:r>
            <a:endParaRPr lang="en-US" i="0" dirty="0" smtClean="0">
              <a:latin typeface="Calibri" pitchFamily="34" charset="0"/>
            </a:endParaRPr>
          </a:p>
          <a:p>
            <a:pPr marL="514350" lvl="2"/>
            <a:r>
              <a:rPr lang="en-US" i="0" dirty="0" smtClean="0">
                <a:latin typeface="Calibri" pitchFamily="34" charset="0"/>
              </a:rPr>
              <a:t>Need to secure a fuel company; diesel mechanic, and HVAC prior to campaign</a:t>
            </a:r>
          </a:p>
          <a:p>
            <a:pPr marL="6350" lvl="1" indent="0">
              <a:buNone/>
            </a:pPr>
            <a:endParaRPr lang="en-US" i="0" dirty="0" smtClean="0">
              <a:latin typeface="Calibri" pitchFamily="34" charset="0"/>
            </a:endParaRPr>
          </a:p>
          <a:p>
            <a:pPr marL="228600" lvl="1"/>
            <a:endParaRPr lang="en-US" i="0" dirty="0" smtClean="0">
              <a:latin typeface="Calibri" pitchFamily="34" charset="0"/>
            </a:endParaRPr>
          </a:p>
          <a:p>
            <a:pPr marL="228600" lvl="1"/>
            <a:endParaRPr lang="en-US" i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2520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M_Template">
  <a:themeElements>
    <a:clrScheme name="">
      <a:dk1>
        <a:srgbClr val="000000"/>
      </a:dk1>
      <a:lt1>
        <a:srgbClr val="000000"/>
      </a:lt1>
      <a:dk2>
        <a:srgbClr val="0066FF"/>
      </a:dk2>
      <a:lt2>
        <a:srgbClr val="000066"/>
      </a:lt2>
      <a:accent1>
        <a:srgbClr val="6600FF"/>
      </a:accent1>
      <a:accent2>
        <a:srgbClr val="009900"/>
      </a:accent2>
      <a:accent3>
        <a:srgbClr val="AAAAAA"/>
      </a:accent3>
      <a:accent4>
        <a:srgbClr val="000000"/>
      </a:accent4>
      <a:accent5>
        <a:srgbClr val="B8AAFF"/>
      </a:accent5>
      <a:accent6>
        <a:srgbClr val="008A00"/>
      </a:accent6>
      <a:hlink>
        <a:srgbClr val="0066FF"/>
      </a:hlink>
      <a:folHlink>
        <a:srgbClr val="CECECE"/>
      </a:folHlink>
    </a:clrScheme>
    <a:fontScheme name="MyTemplat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Book Antiqu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Book Antiqua" charset="0"/>
          </a:defRPr>
        </a:defPPr>
      </a:lstStyle>
    </a:lnDef>
  </a:objectDefaults>
  <a:extraClrSchemeLst>
    <a:extraClrScheme>
      <a:clrScheme name="My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emplate 8">
        <a:dk1>
          <a:srgbClr val="000066"/>
        </a:dk1>
        <a:lt1>
          <a:srgbClr val="FFFFFF"/>
        </a:lt1>
        <a:dk2>
          <a:srgbClr val="000000"/>
        </a:dk2>
        <a:lt2>
          <a:srgbClr val="FFFF00"/>
        </a:lt2>
        <a:accent1>
          <a:srgbClr val="6600FF"/>
        </a:accent1>
        <a:accent2>
          <a:srgbClr val="009900"/>
        </a:accent2>
        <a:accent3>
          <a:srgbClr val="AAAAAA"/>
        </a:accent3>
        <a:accent4>
          <a:srgbClr val="DADADA"/>
        </a:accent4>
        <a:accent5>
          <a:srgbClr val="B8AAFF"/>
        </a:accent5>
        <a:accent6>
          <a:srgbClr val="008A00"/>
        </a:accent6>
        <a:hlink>
          <a:srgbClr val="FF9900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PMM_Template.pot</Template>
  <TotalTime>1393</TotalTime>
  <Pages>3</Pages>
  <Words>1049</Words>
  <Application>Microsoft Office PowerPoint</Application>
  <PresentationFormat>Letter Paper (8.5x11 in)</PresentationFormat>
  <Paragraphs>104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PMM_Template</vt:lpstr>
      <vt:lpstr>Office Theme</vt:lpstr>
      <vt:lpstr>1_Office Theme</vt:lpstr>
      <vt:lpstr>2_Office Theme</vt:lpstr>
      <vt:lpstr>3_Office Theme</vt:lpstr>
      <vt:lpstr>Default Design</vt:lpstr>
      <vt:lpstr>5_Office Theme</vt:lpstr>
      <vt:lpstr>6_Office Theme</vt:lpstr>
      <vt:lpstr>Slide 1</vt:lpstr>
      <vt:lpstr>Slide 2</vt:lpstr>
      <vt:lpstr>Slide 3</vt:lpstr>
      <vt:lpstr>Slide 4</vt:lpstr>
      <vt:lpstr>Slide 5</vt:lpstr>
      <vt:lpstr>D3R OLYMPEx Deployment</vt:lpstr>
      <vt:lpstr>Slide 7</vt:lpstr>
      <vt:lpstr>Slide 8</vt:lpstr>
      <vt:lpstr>Slide 9</vt:lpstr>
      <vt:lpstr>Slide 10</vt:lpstr>
      <vt:lpstr>Slide 11</vt:lpstr>
      <vt:lpstr>D3R OLYMPEx Deployment</vt:lpstr>
      <vt:lpstr>Slide 13</vt:lpstr>
      <vt:lpstr>Slide 14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Systems, Technology and Advanced Concepts Directorate (STAAC)</dc:subject>
  <dc:creator>David B. Wolff</dc:creator>
  <cp:lastModifiedBy>wpeterse</cp:lastModifiedBy>
  <cp:revision>139</cp:revision>
  <cp:lastPrinted>1999-02-04T17:53:00Z</cp:lastPrinted>
  <dcterms:created xsi:type="dcterms:W3CDTF">2009-09-29T11:43:52Z</dcterms:created>
  <dcterms:modified xsi:type="dcterms:W3CDTF">2015-01-16T22:34:32Z</dcterms:modified>
</cp:coreProperties>
</file>