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5"/>
  </p:notesMasterIdLst>
  <p:sldIdLst>
    <p:sldId id="270" r:id="rId2"/>
    <p:sldId id="260" r:id="rId3"/>
    <p:sldId id="259" r:id="rId4"/>
    <p:sldId id="269" r:id="rId5"/>
    <p:sldId id="262" r:id="rId6"/>
    <p:sldId id="266" r:id="rId7"/>
    <p:sldId id="267" r:id="rId8"/>
    <p:sldId id="268" r:id="rId9"/>
    <p:sldId id="275" r:id="rId10"/>
    <p:sldId id="271" r:id="rId11"/>
    <p:sldId id="273" r:id="rId12"/>
    <p:sldId id="272" r:id="rId13"/>
    <p:sldId id="274" r:id="rId1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oger Marchand" initials="" lastIdx="4"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7374" autoAdjust="0"/>
  </p:normalViewPr>
  <p:slideViewPr>
    <p:cSldViewPr snapToGrid="0" snapToObjects="1">
      <p:cViewPr varScale="1">
        <p:scale>
          <a:sx n="144" d="100"/>
          <a:sy n="144" d="100"/>
        </p:scale>
        <p:origin x="-1352"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heme" Target="theme/theme1.xml"/><Relationship Id="rId2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notesMaster" Target="notesMasters/notesMaster1.xml"/><Relationship Id="rId16" Type="http://schemas.openxmlformats.org/officeDocument/2006/relationships/printerSettings" Target="printerSettings/printerSettings1.bin"/><Relationship Id="rId17" Type="http://schemas.openxmlformats.org/officeDocument/2006/relationships/commentAuthors" Target="commentAuthors.xml"/><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A72A179-A46C-EB44-88D5-94544544B6F4}" type="datetimeFigureOut">
              <a:rPr lang="en-US" smtClean="0"/>
              <a:t>1/20/15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80F9846-1486-1149-8EBA-BD4F1C385FDF}" type="slidenum">
              <a:rPr lang="en-US" smtClean="0"/>
              <a:t>‹#›</a:t>
            </a:fld>
            <a:endParaRPr lang="en-US"/>
          </a:p>
        </p:txBody>
      </p:sp>
    </p:spTree>
    <p:extLst>
      <p:ext uri="{BB962C8B-B14F-4D97-AF65-F5344CB8AC3E}">
        <p14:creationId xmlns:p14="http://schemas.microsoft.com/office/powerpoint/2010/main" val="180032284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0F9846-1486-1149-8EBA-BD4F1C385FDF}" type="slidenum">
              <a:rPr lang="en-US" smtClean="0"/>
              <a:t>2</a:t>
            </a:fld>
            <a:endParaRPr lang="en-US"/>
          </a:p>
        </p:txBody>
      </p:sp>
    </p:spTree>
    <p:extLst>
      <p:ext uri="{BB962C8B-B14F-4D97-AF65-F5344CB8AC3E}">
        <p14:creationId xmlns:p14="http://schemas.microsoft.com/office/powerpoint/2010/main" val="12095333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664C29CA-6B5C-1242-9C83-4FA336569C66}" type="slidenum">
              <a:rPr lang="en-US" sz="1200"/>
              <a:pPr/>
              <a:t>3</a:t>
            </a:fld>
            <a:endParaRPr lang="en-US" sz="120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r>
              <a:rPr lang="en-US" sz="1100" dirty="0" smtClean="0">
                <a:latin typeface="Arial" charset="0"/>
                <a:ea typeface="ＭＳ Ｐゴシック" charset="0"/>
                <a:cs typeface="ＭＳ Ｐゴシック" charset="0"/>
              </a:rPr>
              <a:t>Assumptions:</a:t>
            </a:r>
          </a:p>
          <a:p>
            <a:pPr eaLnBrk="1" hangingPunct="1"/>
            <a:endParaRPr lang="en-US" sz="1100" dirty="0" smtClean="0">
              <a:latin typeface="Arial" charset="0"/>
              <a:ea typeface="ＭＳ Ｐゴシック" charset="0"/>
              <a:cs typeface="ＭＳ Ｐゴシック" charset="0"/>
            </a:endParaRPr>
          </a:p>
          <a:p>
            <a:pPr eaLnBrk="1" hangingPunct="1"/>
            <a:r>
              <a:rPr lang="en-US" sz="1100" dirty="0" smtClean="0">
                <a:latin typeface="Arial" charset="0"/>
                <a:ea typeface="ＭＳ Ｐゴシック" charset="0"/>
                <a:cs typeface="ＭＳ Ｐゴシック" charset="0"/>
              </a:rPr>
              <a:t>Move of CRS from right </a:t>
            </a:r>
            <a:r>
              <a:rPr lang="en-US" sz="1100" dirty="0" err="1" smtClean="0">
                <a:latin typeface="Arial" charset="0"/>
                <a:ea typeface="ＭＳ Ｐゴシック" charset="0"/>
                <a:cs typeface="ＭＳ Ｐゴシック" charset="0"/>
              </a:rPr>
              <a:t>superpod</a:t>
            </a:r>
            <a:r>
              <a:rPr lang="en-US" sz="1100" dirty="0" smtClean="0">
                <a:latin typeface="Arial" charset="0"/>
                <a:ea typeface="ＭＳ Ｐゴシック" charset="0"/>
                <a:cs typeface="ＭＳ Ｐゴシック" charset="0"/>
              </a:rPr>
              <a:t> to left </a:t>
            </a:r>
            <a:r>
              <a:rPr lang="en-US" sz="1100" dirty="0" err="1" smtClean="0">
                <a:latin typeface="Arial" charset="0"/>
                <a:ea typeface="ＭＳ Ｐゴシック" charset="0"/>
                <a:cs typeface="ＭＳ Ｐゴシック" charset="0"/>
              </a:rPr>
              <a:t>superpod</a:t>
            </a:r>
            <a:r>
              <a:rPr lang="en-US" sz="1100" baseline="0" dirty="0" smtClean="0">
                <a:latin typeface="Arial" charset="0"/>
                <a:ea typeface="ＭＳ Ｐゴシック" charset="0"/>
                <a:cs typeface="ＭＳ Ｐゴシック" charset="0"/>
              </a:rPr>
              <a:t> and consolidate a </a:t>
            </a:r>
            <a:r>
              <a:rPr lang="en-US" sz="1100" baseline="0" smtClean="0">
                <a:latin typeface="Arial" charset="0"/>
                <a:ea typeface="ＭＳ Ｐゴシック" charset="0"/>
                <a:cs typeface="ＭＳ Ｐゴシック" charset="0"/>
              </a:rPr>
              <a:t>few boxes</a:t>
            </a:r>
            <a:r>
              <a:rPr lang="en-US" sz="1100" smtClean="0">
                <a:latin typeface="Arial" charset="0"/>
                <a:ea typeface="ＭＳ Ｐゴシック" charset="0"/>
                <a:cs typeface="ＭＳ Ｐゴシック" charset="0"/>
              </a:rPr>
              <a:t>.  </a:t>
            </a:r>
            <a:endParaRPr lang="en-US" sz="1100" dirty="0">
              <a:latin typeface="Arial" charset="0"/>
              <a:ea typeface="ＭＳ Ｐゴシック" charset="0"/>
              <a:cs typeface="ＭＳ Ｐゴシック"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0F9846-1486-1149-8EBA-BD4F1C385FDF}" type="slidenum">
              <a:rPr lang="en-US" smtClean="0"/>
              <a:t>4</a:t>
            </a:fld>
            <a:endParaRPr lang="en-US"/>
          </a:p>
        </p:txBody>
      </p:sp>
    </p:spTree>
    <p:extLst>
      <p:ext uri="{BB962C8B-B14F-4D97-AF65-F5344CB8AC3E}">
        <p14:creationId xmlns:p14="http://schemas.microsoft.com/office/powerpoint/2010/main" val="12095333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0F9846-1486-1149-8EBA-BD4F1C385FDF}" type="slidenum">
              <a:rPr lang="en-US" smtClean="0"/>
              <a:t>5</a:t>
            </a:fld>
            <a:endParaRPr lang="en-US"/>
          </a:p>
        </p:txBody>
      </p:sp>
    </p:spTree>
    <p:extLst>
      <p:ext uri="{BB962C8B-B14F-4D97-AF65-F5344CB8AC3E}">
        <p14:creationId xmlns:p14="http://schemas.microsoft.com/office/powerpoint/2010/main" val="12095333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0F9846-1486-1149-8EBA-BD4F1C385FDF}" type="slidenum">
              <a:rPr lang="en-US" smtClean="0"/>
              <a:t>6</a:t>
            </a:fld>
            <a:endParaRPr lang="en-US"/>
          </a:p>
        </p:txBody>
      </p:sp>
    </p:spTree>
    <p:extLst>
      <p:ext uri="{BB962C8B-B14F-4D97-AF65-F5344CB8AC3E}">
        <p14:creationId xmlns:p14="http://schemas.microsoft.com/office/powerpoint/2010/main" val="12095333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0F9846-1486-1149-8EBA-BD4F1C385FDF}" type="slidenum">
              <a:rPr lang="en-US" smtClean="0"/>
              <a:t>7</a:t>
            </a:fld>
            <a:endParaRPr lang="en-US"/>
          </a:p>
        </p:txBody>
      </p:sp>
    </p:spTree>
    <p:extLst>
      <p:ext uri="{BB962C8B-B14F-4D97-AF65-F5344CB8AC3E}">
        <p14:creationId xmlns:p14="http://schemas.microsoft.com/office/powerpoint/2010/main" val="12095333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0F9846-1486-1149-8EBA-BD4F1C385FDF}" type="slidenum">
              <a:rPr lang="en-US" smtClean="0"/>
              <a:t>8</a:t>
            </a:fld>
            <a:endParaRPr lang="en-US"/>
          </a:p>
        </p:txBody>
      </p:sp>
    </p:spTree>
    <p:extLst>
      <p:ext uri="{BB962C8B-B14F-4D97-AF65-F5344CB8AC3E}">
        <p14:creationId xmlns:p14="http://schemas.microsoft.com/office/powerpoint/2010/main" val="12095333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EDCBDC2-4C0D-1F40-BBC4-364D74B94E5B}" type="datetimeFigureOut">
              <a:rPr lang="en-US" smtClean="0"/>
              <a:t>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BE6221-EDEB-BB4E-9482-09CA686A2599}" type="slidenum">
              <a:rPr lang="en-US" smtClean="0"/>
              <a:t>‹#›</a:t>
            </a:fld>
            <a:endParaRPr lang="en-US"/>
          </a:p>
        </p:txBody>
      </p:sp>
    </p:spTree>
    <p:extLst>
      <p:ext uri="{BB962C8B-B14F-4D97-AF65-F5344CB8AC3E}">
        <p14:creationId xmlns:p14="http://schemas.microsoft.com/office/powerpoint/2010/main" val="9493304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EDCBDC2-4C0D-1F40-BBC4-364D74B94E5B}" type="datetimeFigureOut">
              <a:rPr lang="en-US" smtClean="0"/>
              <a:t>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BE6221-EDEB-BB4E-9482-09CA686A2599}" type="slidenum">
              <a:rPr lang="en-US" smtClean="0"/>
              <a:t>‹#›</a:t>
            </a:fld>
            <a:endParaRPr lang="en-US"/>
          </a:p>
        </p:txBody>
      </p:sp>
    </p:spTree>
    <p:extLst>
      <p:ext uri="{BB962C8B-B14F-4D97-AF65-F5344CB8AC3E}">
        <p14:creationId xmlns:p14="http://schemas.microsoft.com/office/powerpoint/2010/main" val="28201069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EDCBDC2-4C0D-1F40-BBC4-364D74B94E5B}" type="datetimeFigureOut">
              <a:rPr lang="en-US" smtClean="0"/>
              <a:t>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BE6221-EDEB-BB4E-9482-09CA686A2599}" type="slidenum">
              <a:rPr lang="en-US" smtClean="0"/>
              <a:t>‹#›</a:t>
            </a:fld>
            <a:endParaRPr lang="en-US"/>
          </a:p>
        </p:txBody>
      </p:sp>
    </p:spTree>
    <p:extLst>
      <p:ext uri="{BB962C8B-B14F-4D97-AF65-F5344CB8AC3E}">
        <p14:creationId xmlns:p14="http://schemas.microsoft.com/office/powerpoint/2010/main" val="24491333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EDCBDC2-4C0D-1F40-BBC4-364D74B94E5B}" type="datetimeFigureOut">
              <a:rPr lang="en-US" smtClean="0"/>
              <a:t>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BE6221-EDEB-BB4E-9482-09CA686A2599}" type="slidenum">
              <a:rPr lang="en-US" smtClean="0"/>
              <a:t>‹#›</a:t>
            </a:fld>
            <a:endParaRPr lang="en-US"/>
          </a:p>
        </p:txBody>
      </p:sp>
    </p:spTree>
    <p:extLst>
      <p:ext uri="{BB962C8B-B14F-4D97-AF65-F5344CB8AC3E}">
        <p14:creationId xmlns:p14="http://schemas.microsoft.com/office/powerpoint/2010/main" val="42875219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EDCBDC2-4C0D-1F40-BBC4-364D74B94E5B}" type="datetimeFigureOut">
              <a:rPr lang="en-US" smtClean="0"/>
              <a:t>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BE6221-EDEB-BB4E-9482-09CA686A2599}" type="slidenum">
              <a:rPr lang="en-US" smtClean="0"/>
              <a:t>‹#›</a:t>
            </a:fld>
            <a:endParaRPr lang="en-US"/>
          </a:p>
        </p:txBody>
      </p:sp>
    </p:spTree>
    <p:extLst>
      <p:ext uri="{BB962C8B-B14F-4D97-AF65-F5344CB8AC3E}">
        <p14:creationId xmlns:p14="http://schemas.microsoft.com/office/powerpoint/2010/main" val="17750398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EDCBDC2-4C0D-1F40-BBC4-364D74B94E5B}" type="datetimeFigureOut">
              <a:rPr lang="en-US" smtClean="0"/>
              <a:t>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BE6221-EDEB-BB4E-9482-09CA686A2599}" type="slidenum">
              <a:rPr lang="en-US" smtClean="0"/>
              <a:t>‹#›</a:t>
            </a:fld>
            <a:endParaRPr lang="en-US"/>
          </a:p>
        </p:txBody>
      </p:sp>
    </p:spTree>
    <p:extLst>
      <p:ext uri="{BB962C8B-B14F-4D97-AF65-F5344CB8AC3E}">
        <p14:creationId xmlns:p14="http://schemas.microsoft.com/office/powerpoint/2010/main" val="11294684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EDCBDC2-4C0D-1F40-BBC4-364D74B94E5B}" type="datetimeFigureOut">
              <a:rPr lang="en-US" smtClean="0"/>
              <a:t>1/20/15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2BE6221-EDEB-BB4E-9482-09CA686A2599}" type="slidenum">
              <a:rPr lang="en-US" smtClean="0"/>
              <a:t>‹#›</a:t>
            </a:fld>
            <a:endParaRPr lang="en-US"/>
          </a:p>
        </p:txBody>
      </p:sp>
    </p:spTree>
    <p:extLst>
      <p:ext uri="{BB962C8B-B14F-4D97-AF65-F5344CB8AC3E}">
        <p14:creationId xmlns:p14="http://schemas.microsoft.com/office/powerpoint/2010/main" val="15283615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EDCBDC2-4C0D-1F40-BBC4-364D74B94E5B}" type="datetimeFigureOut">
              <a:rPr lang="en-US" smtClean="0"/>
              <a:t>1/20/15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2BE6221-EDEB-BB4E-9482-09CA686A2599}" type="slidenum">
              <a:rPr lang="en-US" smtClean="0"/>
              <a:t>‹#›</a:t>
            </a:fld>
            <a:endParaRPr lang="en-US"/>
          </a:p>
        </p:txBody>
      </p:sp>
    </p:spTree>
    <p:extLst>
      <p:ext uri="{BB962C8B-B14F-4D97-AF65-F5344CB8AC3E}">
        <p14:creationId xmlns:p14="http://schemas.microsoft.com/office/powerpoint/2010/main" val="1189140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DCBDC2-4C0D-1F40-BBC4-364D74B94E5B}" type="datetimeFigureOut">
              <a:rPr lang="en-US" smtClean="0"/>
              <a:t>1/20/15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2BE6221-EDEB-BB4E-9482-09CA686A2599}" type="slidenum">
              <a:rPr lang="en-US" smtClean="0"/>
              <a:t>‹#›</a:t>
            </a:fld>
            <a:endParaRPr lang="en-US"/>
          </a:p>
        </p:txBody>
      </p:sp>
    </p:spTree>
    <p:extLst>
      <p:ext uri="{BB962C8B-B14F-4D97-AF65-F5344CB8AC3E}">
        <p14:creationId xmlns:p14="http://schemas.microsoft.com/office/powerpoint/2010/main" val="19970788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EDCBDC2-4C0D-1F40-BBC4-364D74B94E5B}" type="datetimeFigureOut">
              <a:rPr lang="en-US" smtClean="0"/>
              <a:t>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BE6221-EDEB-BB4E-9482-09CA686A2599}" type="slidenum">
              <a:rPr lang="en-US" smtClean="0"/>
              <a:t>‹#›</a:t>
            </a:fld>
            <a:endParaRPr lang="en-US"/>
          </a:p>
        </p:txBody>
      </p:sp>
    </p:spTree>
    <p:extLst>
      <p:ext uri="{BB962C8B-B14F-4D97-AF65-F5344CB8AC3E}">
        <p14:creationId xmlns:p14="http://schemas.microsoft.com/office/powerpoint/2010/main" val="15838209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EDCBDC2-4C0D-1F40-BBC4-364D74B94E5B}" type="datetimeFigureOut">
              <a:rPr lang="en-US" smtClean="0"/>
              <a:t>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BE6221-EDEB-BB4E-9482-09CA686A2599}" type="slidenum">
              <a:rPr lang="en-US" smtClean="0"/>
              <a:t>‹#›</a:t>
            </a:fld>
            <a:endParaRPr lang="en-US"/>
          </a:p>
        </p:txBody>
      </p:sp>
    </p:spTree>
    <p:extLst>
      <p:ext uri="{BB962C8B-B14F-4D97-AF65-F5344CB8AC3E}">
        <p14:creationId xmlns:p14="http://schemas.microsoft.com/office/powerpoint/2010/main" val="266076306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DCBDC2-4C0D-1F40-BBC4-364D74B94E5B}" type="datetimeFigureOut">
              <a:rPr lang="en-US" smtClean="0"/>
              <a:t>1/20/15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BE6221-EDEB-BB4E-9482-09CA686A2599}" type="slidenum">
              <a:rPr lang="en-US" smtClean="0"/>
              <a:t>‹#›</a:t>
            </a:fld>
            <a:endParaRPr lang="en-US"/>
          </a:p>
        </p:txBody>
      </p:sp>
    </p:spTree>
    <p:extLst>
      <p:ext uri="{BB962C8B-B14F-4D97-AF65-F5344CB8AC3E}">
        <p14:creationId xmlns:p14="http://schemas.microsoft.com/office/powerpoint/2010/main" val="22462106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4.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5.gif"/></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905000" y="952500"/>
            <a:ext cx="5334000" cy="4953000"/>
          </a:xfrm>
          <a:prstGeom prst="rect">
            <a:avLst/>
          </a:prstGeom>
        </p:spPr>
      </p:pic>
      <p:pic>
        <p:nvPicPr>
          <p:cNvPr id="3" name="Picture 2"/>
          <p:cNvPicPr>
            <a:picLocks noChangeAspect="1"/>
          </p:cNvPicPr>
          <p:nvPr/>
        </p:nvPicPr>
        <p:blipFill>
          <a:blip r:embed="rId2"/>
          <a:stretch>
            <a:fillRect/>
          </a:stretch>
        </p:blipFill>
        <p:spPr>
          <a:xfrm>
            <a:off x="1905000" y="952500"/>
            <a:ext cx="5334000" cy="4953000"/>
          </a:xfrm>
          <a:prstGeom prst="rect">
            <a:avLst/>
          </a:prstGeom>
        </p:spPr>
      </p:pic>
      <p:pic>
        <p:nvPicPr>
          <p:cNvPr id="4" name="Picture 3"/>
          <p:cNvPicPr>
            <a:picLocks noChangeAspect="1"/>
          </p:cNvPicPr>
          <p:nvPr/>
        </p:nvPicPr>
        <p:blipFill>
          <a:blip r:embed="rId2"/>
          <a:stretch>
            <a:fillRect/>
          </a:stretch>
        </p:blipFill>
        <p:spPr>
          <a:xfrm>
            <a:off x="1905000" y="952500"/>
            <a:ext cx="5334000" cy="4953000"/>
          </a:xfrm>
          <a:prstGeom prst="rect">
            <a:avLst/>
          </a:prstGeom>
        </p:spPr>
      </p:pic>
      <p:pic>
        <p:nvPicPr>
          <p:cNvPr id="5" name="Picture 4"/>
          <p:cNvPicPr>
            <a:picLocks noChangeAspect="1"/>
          </p:cNvPicPr>
          <p:nvPr/>
        </p:nvPicPr>
        <p:blipFill>
          <a:blip r:embed="rId2"/>
          <a:stretch>
            <a:fillRect/>
          </a:stretch>
        </p:blipFill>
        <p:spPr>
          <a:xfrm>
            <a:off x="1905000" y="952500"/>
            <a:ext cx="5334000" cy="4953000"/>
          </a:xfrm>
          <a:prstGeom prst="rect">
            <a:avLst/>
          </a:prstGeom>
        </p:spPr>
      </p:pic>
      <p:pic>
        <p:nvPicPr>
          <p:cNvPr id="6" name="Picture 5"/>
          <p:cNvPicPr>
            <a:picLocks noChangeAspect="1"/>
          </p:cNvPicPr>
          <p:nvPr/>
        </p:nvPicPr>
        <p:blipFill>
          <a:blip r:embed="rId3"/>
          <a:stretch>
            <a:fillRect/>
          </a:stretch>
        </p:blipFill>
        <p:spPr>
          <a:xfrm>
            <a:off x="0" y="0"/>
            <a:ext cx="9144000" cy="1380773"/>
          </a:xfrm>
          <a:prstGeom prst="rect">
            <a:avLst/>
          </a:prstGeom>
        </p:spPr>
      </p:pic>
      <p:pic>
        <p:nvPicPr>
          <p:cNvPr id="7" name="Picture 6"/>
          <p:cNvPicPr>
            <a:picLocks noChangeAspect="1"/>
          </p:cNvPicPr>
          <p:nvPr/>
        </p:nvPicPr>
        <p:blipFill>
          <a:blip r:embed="rId4"/>
          <a:stretch>
            <a:fillRect/>
          </a:stretch>
        </p:blipFill>
        <p:spPr>
          <a:xfrm>
            <a:off x="7372526" y="85460"/>
            <a:ext cx="1701800" cy="1219200"/>
          </a:xfrm>
          <a:prstGeom prst="rect">
            <a:avLst/>
          </a:prstGeom>
        </p:spPr>
      </p:pic>
      <p:sp>
        <p:nvSpPr>
          <p:cNvPr id="8" name="TextBox 7"/>
          <p:cNvSpPr txBox="1"/>
          <p:nvPr/>
        </p:nvSpPr>
        <p:spPr>
          <a:xfrm>
            <a:off x="193319" y="1613906"/>
            <a:ext cx="8881007" cy="923330"/>
          </a:xfrm>
          <a:prstGeom prst="rect">
            <a:avLst/>
          </a:prstGeom>
          <a:noFill/>
        </p:spPr>
        <p:txBody>
          <a:bodyPr wrap="none" rtlCol="0">
            <a:spAutoFit/>
          </a:bodyPr>
          <a:lstStyle/>
          <a:p>
            <a:r>
              <a:rPr lang="en-US" dirty="0" smtClean="0"/>
              <a:t>The Aerosol Cloud Ecosystem Mission was recommended by the 2007 NRC decadal survey.</a:t>
            </a:r>
          </a:p>
          <a:p>
            <a:endParaRPr lang="en-US" dirty="0"/>
          </a:p>
          <a:p>
            <a:r>
              <a:rPr lang="en-US" dirty="0" smtClean="0"/>
              <a:t>ACE is presently in pre-formulation and will be realized in some form in the early to mid </a:t>
            </a:r>
            <a:r>
              <a:rPr lang="fr-FR" dirty="0" smtClean="0"/>
              <a:t>’</a:t>
            </a:r>
            <a:r>
              <a:rPr lang="en-US" dirty="0" smtClean="0"/>
              <a:t>20s. </a:t>
            </a:r>
            <a:endParaRPr lang="en-US" dirty="0"/>
          </a:p>
        </p:txBody>
      </p:sp>
      <p:sp>
        <p:nvSpPr>
          <p:cNvPr id="9" name="TextBox 8"/>
          <p:cNvSpPr txBox="1"/>
          <p:nvPr/>
        </p:nvSpPr>
        <p:spPr>
          <a:xfrm>
            <a:off x="576426" y="2788144"/>
            <a:ext cx="8142010" cy="3970318"/>
          </a:xfrm>
          <a:prstGeom prst="rect">
            <a:avLst/>
          </a:prstGeom>
          <a:noFill/>
        </p:spPr>
        <p:txBody>
          <a:bodyPr wrap="square" rtlCol="0">
            <a:spAutoFit/>
          </a:bodyPr>
          <a:lstStyle/>
          <a:p>
            <a:r>
              <a:rPr lang="en-US" dirty="0" smtClean="0"/>
              <a:t>ACE is a response to the </a:t>
            </a:r>
          </a:p>
          <a:p>
            <a:pPr marL="342900" indent="-342900">
              <a:buAutoNum type="arabicParenR"/>
            </a:pPr>
            <a:r>
              <a:rPr lang="en-US" dirty="0" smtClean="0"/>
              <a:t>The extreme sensitivity of the climate system to hydrological processes especially clouds and precipitation</a:t>
            </a:r>
          </a:p>
          <a:p>
            <a:pPr marL="342900" indent="-342900">
              <a:buAutoNum type="arabicParenR"/>
            </a:pPr>
            <a:r>
              <a:rPr lang="en-US" dirty="0" smtClean="0"/>
              <a:t>The difficulty of climate and smaller scale models to accurately represent those processes</a:t>
            </a:r>
          </a:p>
          <a:p>
            <a:pPr marL="1257300" lvl="2" indent="-342900">
              <a:buAutoNum type="arabicParenR"/>
            </a:pPr>
            <a:r>
              <a:rPr lang="en-US" dirty="0" smtClean="0"/>
              <a:t>These processes are the transitional phases between clouds and precipitation.</a:t>
            </a:r>
          </a:p>
          <a:p>
            <a:pPr marL="342900" indent="-342900">
              <a:buAutoNum type="arabicParenR"/>
            </a:pPr>
            <a:endParaRPr lang="en-US" dirty="0"/>
          </a:p>
          <a:p>
            <a:pPr marL="342900" indent="-342900">
              <a:buAutoNum type="arabicParenR"/>
            </a:pPr>
            <a:r>
              <a:rPr lang="en-US" dirty="0" smtClean="0"/>
              <a:t>ACE is a response to the successful A-Train and GPM missions that showed how multiple instrument synergy could contribute to our understanding.</a:t>
            </a:r>
          </a:p>
          <a:p>
            <a:pPr marL="342900" indent="-342900">
              <a:buAutoNum type="arabicParenR"/>
            </a:pPr>
            <a:endParaRPr lang="en-US" dirty="0"/>
          </a:p>
          <a:p>
            <a:pPr marL="800100" lvl="1" indent="-342900">
              <a:buAutoNum type="arabicParenR"/>
            </a:pPr>
            <a:r>
              <a:rPr lang="en-US" b="1" dirty="0" smtClean="0"/>
              <a:t>The Radar Definition Experiment (RADEX) is designed to assist in defining the characteristics of the ACE payload by collecting remote sensing and in situ data from which the mission requirements can be defined. </a:t>
            </a:r>
            <a:endParaRPr lang="en-US" b="1" dirty="0"/>
          </a:p>
        </p:txBody>
      </p:sp>
    </p:spTree>
    <p:extLst>
      <p:ext uri="{BB962C8B-B14F-4D97-AF65-F5344CB8AC3E}">
        <p14:creationId xmlns:p14="http://schemas.microsoft.com/office/powerpoint/2010/main" val="28714216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77800"/>
            <a:ext cx="9144000" cy="6484056"/>
          </a:xfrm>
          <a:prstGeom prst="rect">
            <a:avLst/>
          </a:prstGeom>
        </p:spPr>
      </p:pic>
    </p:spTree>
    <p:extLst>
      <p:ext uri="{BB962C8B-B14F-4D97-AF65-F5344CB8AC3E}">
        <p14:creationId xmlns:p14="http://schemas.microsoft.com/office/powerpoint/2010/main" val="28658894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77800"/>
            <a:ext cx="9144000" cy="6490199"/>
          </a:xfrm>
          <a:prstGeom prst="rect">
            <a:avLst/>
          </a:prstGeom>
        </p:spPr>
      </p:pic>
    </p:spTree>
    <p:extLst>
      <p:ext uri="{BB962C8B-B14F-4D97-AF65-F5344CB8AC3E}">
        <p14:creationId xmlns:p14="http://schemas.microsoft.com/office/powerpoint/2010/main" val="12676602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65100"/>
            <a:ext cx="9144000" cy="6507257"/>
          </a:xfrm>
          <a:prstGeom prst="rect">
            <a:avLst/>
          </a:prstGeom>
        </p:spPr>
      </p:pic>
    </p:spTree>
    <p:extLst>
      <p:ext uri="{BB962C8B-B14F-4D97-AF65-F5344CB8AC3E}">
        <p14:creationId xmlns:p14="http://schemas.microsoft.com/office/powerpoint/2010/main" val="17570351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90500"/>
            <a:ext cx="9144000" cy="6467020"/>
          </a:xfrm>
          <a:prstGeom prst="rect">
            <a:avLst/>
          </a:prstGeom>
        </p:spPr>
      </p:pic>
    </p:spTree>
    <p:extLst>
      <p:ext uri="{BB962C8B-B14F-4D97-AF65-F5344CB8AC3E}">
        <p14:creationId xmlns:p14="http://schemas.microsoft.com/office/powerpoint/2010/main" val="34060730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66194" y="20032"/>
            <a:ext cx="8850191" cy="7078861"/>
          </a:xfrm>
          <a:prstGeom prst="rect">
            <a:avLst/>
          </a:prstGeom>
          <a:noFill/>
        </p:spPr>
        <p:txBody>
          <a:bodyPr wrap="square" rtlCol="0">
            <a:spAutoFit/>
          </a:bodyPr>
          <a:lstStyle/>
          <a:p>
            <a:r>
              <a:rPr lang="en-US" sz="2800" b="1" dirty="0" smtClean="0"/>
              <a:t>ACE</a:t>
            </a:r>
            <a:r>
              <a:rPr lang="en-US" sz="2800" dirty="0" smtClean="0"/>
              <a:t> Goals and Plans for OLYMPEX/RADEX</a:t>
            </a:r>
            <a:endParaRPr lang="en-US" sz="3200" dirty="0" smtClean="0"/>
          </a:p>
          <a:p>
            <a:endParaRPr lang="en-US" sz="800" dirty="0" smtClean="0"/>
          </a:p>
          <a:p>
            <a:r>
              <a:rPr lang="en-US" sz="2000" b="1" dirty="0" smtClean="0"/>
              <a:t>Goals</a:t>
            </a:r>
            <a:endParaRPr lang="en-US" sz="900" b="1" dirty="0" smtClean="0"/>
          </a:p>
          <a:p>
            <a:pPr marL="742950" lvl="1" indent="-285750">
              <a:buFont typeface="Arial"/>
              <a:buChar char="•"/>
            </a:pPr>
            <a:r>
              <a:rPr lang="en-US" sz="2000" dirty="0" smtClean="0"/>
              <a:t>Collect datasets suitable for retrieval case </a:t>
            </a:r>
            <a:r>
              <a:rPr lang="en-US" sz="2000" dirty="0" smtClean="0"/>
              <a:t>studies – target transitional processes where clouds produce precipitation</a:t>
            </a:r>
            <a:endParaRPr lang="en-US" sz="2000" dirty="0" smtClean="0"/>
          </a:p>
          <a:p>
            <a:pPr marL="1257300" lvl="2" indent="-342900">
              <a:buFont typeface="Courier New"/>
              <a:buChar char="o"/>
            </a:pPr>
            <a:r>
              <a:rPr lang="en-US" sz="2000" dirty="0" smtClean="0"/>
              <a:t>Exploit Multi</a:t>
            </a:r>
            <a:r>
              <a:rPr lang="en-US" sz="2000" dirty="0" smtClean="0"/>
              <a:t>-instrument </a:t>
            </a:r>
            <a:r>
              <a:rPr lang="en-US" sz="2000" dirty="0"/>
              <a:t>synergy </a:t>
            </a:r>
            <a:endParaRPr lang="en-US" sz="2000" dirty="0" smtClean="0"/>
          </a:p>
          <a:p>
            <a:pPr marL="1257300" lvl="2" indent="-342900">
              <a:buFont typeface="Courier New"/>
              <a:buChar char="o"/>
            </a:pPr>
            <a:r>
              <a:rPr lang="en-US" sz="2000" dirty="0" smtClean="0"/>
              <a:t>Cloud vertical motion with </a:t>
            </a:r>
            <a:r>
              <a:rPr lang="en-US" sz="2000" dirty="0"/>
              <a:t>cloud and precipitation </a:t>
            </a:r>
            <a:r>
              <a:rPr lang="en-US" sz="2000" dirty="0" err="1" smtClean="0"/>
              <a:t>μphysics</a:t>
            </a:r>
            <a:endParaRPr lang="en-US" sz="2000" dirty="0" smtClean="0"/>
          </a:p>
          <a:p>
            <a:pPr marL="1257300" lvl="2" indent="-342900">
              <a:buFont typeface="Courier New"/>
              <a:buChar char="o"/>
            </a:pPr>
            <a:r>
              <a:rPr lang="en-US" sz="2000" dirty="0" smtClean="0"/>
              <a:t>Study Tradeoffs </a:t>
            </a:r>
            <a:r>
              <a:rPr lang="en-US" sz="2000" dirty="0" smtClean="0"/>
              <a:t>between Instrument requirements </a:t>
            </a:r>
            <a:r>
              <a:rPr lang="en-US" sz="2000" dirty="0"/>
              <a:t>and </a:t>
            </a:r>
            <a:r>
              <a:rPr lang="en-US" sz="2000" dirty="0" smtClean="0"/>
              <a:t>retrieval </a:t>
            </a:r>
            <a:r>
              <a:rPr lang="en-US" sz="2000" dirty="0" smtClean="0"/>
              <a:t>uncertainty</a:t>
            </a:r>
          </a:p>
          <a:p>
            <a:r>
              <a:rPr lang="en-US" sz="2000" b="1" dirty="0" smtClean="0"/>
              <a:t>Resources</a:t>
            </a:r>
          </a:p>
          <a:p>
            <a:pPr marL="1257300" lvl="2" indent="-342900">
              <a:buFont typeface="Courier New"/>
              <a:buChar char="o"/>
            </a:pPr>
            <a:r>
              <a:rPr lang="en-US" sz="2000" dirty="0" smtClean="0"/>
              <a:t>ER2 - 54 </a:t>
            </a:r>
            <a:r>
              <a:rPr lang="en-US" sz="2000" dirty="0"/>
              <a:t>Science hours (~8 flights @ 2 flights per week)</a:t>
            </a:r>
          </a:p>
          <a:p>
            <a:pPr marL="1257300" lvl="2" indent="-342900">
              <a:buFont typeface="Courier New"/>
              <a:buChar char="o"/>
            </a:pPr>
            <a:r>
              <a:rPr lang="en-US" sz="2000" dirty="0"/>
              <a:t>15 additional Citation hours</a:t>
            </a:r>
          </a:p>
          <a:p>
            <a:pPr marL="1257300" lvl="2" indent="-342900">
              <a:buFont typeface="Courier New"/>
              <a:buChar char="o"/>
            </a:pPr>
            <a:r>
              <a:rPr lang="en-US" sz="2000" dirty="0"/>
              <a:t>Begin ops ~1 week after </a:t>
            </a:r>
            <a:r>
              <a:rPr lang="en-US" sz="2000" dirty="0" err="1"/>
              <a:t>olympex</a:t>
            </a:r>
            <a:r>
              <a:rPr lang="en-US" sz="2000" dirty="0"/>
              <a:t> start</a:t>
            </a:r>
          </a:p>
          <a:p>
            <a:pPr marL="1257300" lvl="2" indent="-342900">
              <a:buFont typeface="Courier New"/>
              <a:buChar char="o"/>
            </a:pPr>
            <a:r>
              <a:rPr lang="en-US" sz="2000" dirty="0"/>
              <a:t>End ops ~1 week prior to </a:t>
            </a:r>
            <a:r>
              <a:rPr lang="en-US" sz="2000" dirty="0" err="1"/>
              <a:t>olympex</a:t>
            </a:r>
            <a:r>
              <a:rPr lang="en-US" sz="2000" dirty="0"/>
              <a:t> end</a:t>
            </a:r>
            <a:endParaRPr lang="en-US" sz="2000" dirty="0" smtClean="0"/>
          </a:p>
          <a:p>
            <a:pPr marL="1257300" lvl="2" indent="-342900">
              <a:buFont typeface="Courier New"/>
              <a:buChar char="o"/>
            </a:pPr>
            <a:endParaRPr lang="en-US" sz="1100" dirty="0" smtClean="0"/>
          </a:p>
          <a:p>
            <a:r>
              <a:rPr lang="en-US" sz="2000" b="1" dirty="0" smtClean="0"/>
              <a:t>Primary Targets:  </a:t>
            </a:r>
            <a:r>
              <a:rPr lang="en-US" sz="2000" dirty="0" smtClean="0"/>
              <a:t>(more details on Thursday)</a:t>
            </a:r>
            <a:endParaRPr lang="en-US" sz="2000" b="1" dirty="0" smtClean="0"/>
          </a:p>
          <a:p>
            <a:pPr marL="800100" lvl="1" indent="-342900">
              <a:buFont typeface="Arial"/>
              <a:buChar char="•"/>
            </a:pPr>
            <a:r>
              <a:rPr lang="en-US" sz="2000" b="1" dirty="0" smtClean="0"/>
              <a:t>Marine shallow </a:t>
            </a:r>
            <a:r>
              <a:rPr lang="en-US" sz="2000" b="1" dirty="0"/>
              <a:t>convection with light </a:t>
            </a:r>
            <a:r>
              <a:rPr lang="en-US" sz="2000" b="1" dirty="0" smtClean="0"/>
              <a:t>precipitation </a:t>
            </a:r>
            <a:r>
              <a:rPr lang="en-US" sz="2000" dirty="0" smtClean="0"/>
              <a:t>(post-frontal)</a:t>
            </a:r>
          </a:p>
          <a:p>
            <a:pPr marL="1257300" lvl="2" indent="-342900">
              <a:buFont typeface="Courier New"/>
              <a:buChar char="o"/>
            </a:pPr>
            <a:r>
              <a:rPr lang="en-US" sz="2000" dirty="0" smtClean="0"/>
              <a:t>Focus:  Spatial inhomogeneity and mixed-phase</a:t>
            </a:r>
            <a:endParaRPr lang="en-US" sz="2000" b="1" dirty="0" smtClean="0"/>
          </a:p>
          <a:p>
            <a:pPr marL="800100" lvl="1" indent="-342900">
              <a:buFont typeface="Arial"/>
              <a:buChar char="•"/>
            </a:pPr>
            <a:r>
              <a:rPr lang="en-US" sz="2000" b="1" dirty="0"/>
              <a:t>Mixed phase process </a:t>
            </a:r>
            <a:r>
              <a:rPr lang="en-US" sz="2000" dirty="0"/>
              <a:t>(riming, aggregation, </a:t>
            </a:r>
            <a:r>
              <a:rPr lang="en-US" sz="2000" dirty="0" smtClean="0"/>
              <a:t>ice </a:t>
            </a:r>
            <a:r>
              <a:rPr lang="en-US" sz="2000" dirty="0"/>
              <a:t>production) and </a:t>
            </a:r>
            <a:r>
              <a:rPr lang="en-US" sz="2000" b="1" dirty="0" smtClean="0"/>
              <a:t>precipitation</a:t>
            </a:r>
            <a:r>
              <a:rPr lang="en-US" sz="2000" dirty="0" smtClean="0"/>
              <a:t> (in off-shore narrow-band cold/occluded fronts) </a:t>
            </a:r>
          </a:p>
          <a:p>
            <a:pPr marL="1257300" lvl="2" indent="-342900">
              <a:lnSpc>
                <a:spcPct val="90000"/>
              </a:lnSpc>
              <a:buFont typeface="Courier New"/>
              <a:buChar char="o"/>
            </a:pPr>
            <a:r>
              <a:rPr lang="en-US" sz="2000" dirty="0" smtClean="0"/>
              <a:t>Focus: embedded</a:t>
            </a:r>
            <a:r>
              <a:rPr lang="en-US" sz="2000" dirty="0"/>
              <a:t>/intense convection within the front </a:t>
            </a:r>
            <a:endParaRPr lang="en-US" sz="2000" dirty="0" smtClean="0"/>
          </a:p>
          <a:p>
            <a:pPr marL="1257300" lvl="2" indent="-342900">
              <a:lnSpc>
                <a:spcPct val="90000"/>
              </a:lnSpc>
              <a:buFont typeface="Courier New"/>
              <a:buChar char="o"/>
            </a:pPr>
            <a:r>
              <a:rPr lang="en-US" sz="2000" dirty="0" smtClean="0"/>
              <a:t>Focus: impact </a:t>
            </a:r>
            <a:r>
              <a:rPr lang="en-US" sz="2000" dirty="0"/>
              <a:t>of radar attenuation and multiple scattering on </a:t>
            </a:r>
            <a:r>
              <a:rPr lang="en-US" sz="2000" dirty="0" smtClean="0"/>
              <a:t>retrievals</a:t>
            </a:r>
          </a:p>
          <a:p>
            <a:pPr marL="800100" lvl="1" indent="-342900">
              <a:buFont typeface="Arial"/>
              <a:buChar char="•"/>
            </a:pPr>
            <a:r>
              <a:rPr lang="en-US" sz="2000" dirty="0" smtClean="0"/>
              <a:t>Light </a:t>
            </a:r>
            <a:r>
              <a:rPr lang="en-US" sz="2000" dirty="0"/>
              <a:t>precipitation and </a:t>
            </a:r>
            <a:r>
              <a:rPr lang="en-US" sz="2000" dirty="0" err="1"/>
              <a:t>virga</a:t>
            </a:r>
            <a:r>
              <a:rPr lang="en-US" sz="2000" dirty="0"/>
              <a:t> in prefrontal/warm sector clouds </a:t>
            </a:r>
            <a:endParaRPr lang="en-US" sz="2000" dirty="0" smtClean="0"/>
          </a:p>
          <a:p>
            <a:pPr lvl="1"/>
            <a:endParaRPr lang="en-US" sz="1100" dirty="0" smtClean="0"/>
          </a:p>
        </p:txBody>
      </p:sp>
      <p:sp>
        <p:nvSpPr>
          <p:cNvPr id="4" name="TextBox 3"/>
          <p:cNvSpPr txBox="1"/>
          <p:nvPr/>
        </p:nvSpPr>
        <p:spPr>
          <a:xfrm>
            <a:off x="4358465" y="1983913"/>
            <a:ext cx="184666" cy="646331"/>
          </a:xfrm>
          <a:prstGeom prst="rect">
            <a:avLst/>
          </a:prstGeom>
          <a:noFill/>
        </p:spPr>
        <p:txBody>
          <a:bodyPr wrap="none" rtlCol="0">
            <a:spAutoFit/>
          </a:bodyPr>
          <a:lstStyle/>
          <a:p>
            <a:endParaRPr lang="en-US" dirty="0" smtClean="0"/>
          </a:p>
          <a:p>
            <a:endParaRPr lang="en-US" dirty="0"/>
          </a:p>
        </p:txBody>
      </p:sp>
    </p:spTree>
    <p:extLst>
      <p:ext uri="{BB962C8B-B14F-4D97-AF65-F5344CB8AC3E}">
        <p14:creationId xmlns:p14="http://schemas.microsoft.com/office/powerpoint/2010/main" val="2350585704"/>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380055" y="781762"/>
            <a:ext cx="8220965" cy="5203018"/>
            <a:chOff x="304799" y="784428"/>
            <a:chExt cx="8220965" cy="5203018"/>
          </a:xfrm>
        </p:grpSpPr>
        <p:pic>
          <p:nvPicPr>
            <p:cNvPr id="58370" name="Picture 4"/>
            <p:cNvPicPr>
              <a:picLocks noChangeAspect="1" noChangeArrowheads="1"/>
            </p:cNvPicPr>
            <p:nvPr/>
          </p:nvPicPr>
          <p:blipFill>
            <a:blip r:embed="rId3">
              <a:clrChange>
                <a:clrFrom>
                  <a:srgbClr val="3D01FF"/>
                </a:clrFrom>
                <a:clrTo>
                  <a:srgbClr val="3D01FF">
                    <a:alpha val="0"/>
                  </a:srgbClr>
                </a:clrTo>
              </a:clrChange>
              <a:extLst>
                <a:ext uri="{28A0092B-C50C-407E-A947-70E740481C1C}">
                  <a14:useLocalDpi xmlns:a14="http://schemas.microsoft.com/office/drawing/2010/main" val="0"/>
                </a:ext>
              </a:extLst>
            </a:blip>
            <a:srcRect/>
            <a:stretch>
              <a:fillRect/>
            </a:stretch>
          </p:blipFill>
          <p:spPr bwMode="auto">
            <a:xfrm>
              <a:off x="420688" y="2430463"/>
              <a:ext cx="6919912" cy="288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2132" name="Line 20"/>
            <p:cNvSpPr>
              <a:spLocks noChangeShapeType="1"/>
            </p:cNvSpPr>
            <p:nvPr/>
          </p:nvSpPr>
          <p:spPr bwMode="auto">
            <a:xfrm flipH="1">
              <a:off x="7086600" y="1851025"/>
              <a:ext cx="258763" cy="739775"/>
            </a:xfrm>
            <a:prstGeom prst="line">
              <a:avLst/>
            </a:prstGeom>
            <a:noFill/>
            <a:ln w="19050">
              <a:solidFill>
                <a:srgbClr val="FDFFAA"/>
              </a:solidFill>
              <a:round/>
              <a:headEnd/>
              <a:tailEnd type="triangle" w="med" len="med"/>
            </a:ln>
            <a:effectLst>
              <a:outerShdw blurRad="63500" dist="12700" dir="2700000" algn="ctr" rotWithShape="0">
                <a:srgbClr val="000000">
                  <a:alpha val="74997"/>
                </a:srgbClr>
              </a:outerShdw>
            </a:effectLst>
          </p:spPr>
          <p:txBody>
            <a:bodyPr wrap="none" anchor="ctr"/>
            <a:lstStyle/>
            <a:p>
              <a:pPr eaLnBrk="0" hangingPunct="0">
                <a:defRPr/>
              </a:pPr>
              <a:endParaRPr lang="en-US">
                <a:latin typeface="Arial" pitchFamily="-112" charset="0"/>
                <a:ea typeface="ＭＳ Ｐゴシック" pitchFamily="-112" charset="-128"/>
                <a:cs typeface="ＭＳ Ｐゴシック" pitchFamily="-112" charset="-128"/>
              </a:endParaRPr>
            </a:p>
          </p:txBody>
        </p:sp>
        <p:sp>
          <p:nvSpPr>
            <p:cNvPr id="602133" name="Line 21"/>
            <p:cNvSpPr>
              <a:spLocks noChangeShapeType="1"/>
            </p:cNvSpPr>
            <p:nvPr/>
          </p:nvSpPr>
          <p:spPr bwMode="auto">
            <a:xfrm>
              <a:off x="1125538" y="1873250"/>
              <a:ext cx="1679575" cy="2157413"/>
            </a:xfrm>
            <a:prstGeom prst="line">
              <a:avLst/>
            </a:prstGeom>
            <a:noFill/>
            <a:ln w="19050">
              <a:solidFill>
                <a:srgbClr val="FDFFAA"/>
              </a:solidFill>
              <a:round/>
              <a:headEnd/>
              <a:tailEnd type="triangle" w="med" len="med"/>
            </a:ln>
            <a:effectLst>
              <a:outerShdw blurRad="63500" dist="12700" dir="2700000" algn="ctr" rotWithShape="0">
                <a:srgbClr val="000000">
                  <a:alpha val="74998"/>
                </a:srgbClr>
              </a:outerShdw>
            </a:effectLst>
          </p:spPr>
          <p:txBody>
            <a:bodyPr wrap="none" anchor="ctr"/>
            <a:lstStyle/>
            <a:p>
              <a:pPr eaLnBrk="0" hangingPunct="0">
                <a:defRPr/>
              </a:pPr>
              <a:endParaRPr lang="en-US">
                <a:latin typeface="Arial" pitchFamily="76" charset="0"/>
                <a:ea typeface="ＭＳ Ｐゴシック" pitchFamily="76" charset="-128"/>
                <a:cs typeface="ＭＳ Ｐゴシック" pitchFamily="76" charset="-128"/>
              </a:endParaRPr>
            </a:p>
          </p:txBody>
        </p:sp>
        <p:sp>
          <p:nvSpPr>
            <p:cNvPr id="602137" name="Line 25"/>
            <p:cNvSpPr>
              <a:spLocks noChangeShapeType="1"/>
            </p:cNvSpPr>
            <p:nvPr/>
          </p:nvSpPr>
          <p:spPr bwMode="auto">
            <a:xfrm>
              <a:off x="5380038" y="2697162"/>
              <a:ext cx="176212" cy="694571"/>
            </a:xfrm>
            <a:prstGeom prst="line">
              <a:avLst/>
            </a:prstGeom>
            <a:noFill/>
            <a:ln w="19050">
              <a:solidFill>
                <a:schemeClr val="accent1"/>
              </a:solidFill>
              <a:round/>
              <a:headEnd/>
              <a:tailEnd type="triangle" w="med" len="med"/>
            </a:ln>
            <a:effectLst>
              <a:outerShdw blurRad="63500" dist="12700" dir="2700000" algn="ctr" rotWithShape="0">
                <a:srgbClr val="000000"/>
              </a:outerShdw>
            </a:effectLst>
          </p:spPr>
          <p:txBody>
            <a:bodyPr wrap="none" anchor="ctr"/>
            <a:lstStyle/>
            <a:p>
              <a:pPr eaLnBrk="0" hangingPunct="0">
                <a:defRPr/>
              </a:pPr>
              <a:endParaRPr lang="en-US">
                <a:latin typeface="Arial" pitchFamily="76" charset="0"/>
                <a:ea typeface="ＭＳ Ｐゴシック" pitchFamily="76" charset="-128"/>
                <a:cs typeface="ＭＳ Ｐゴシック" pitchFamily="76" charset="-128"/>
              </a:endParaRPr>
            </a:p>
          </p:txBody>
        </p:sp>
        <p:sp>
          <p:nvSpPr>
            <p:cNvPr id="602117" name="Text Box 5"/>
            <p:cNvSpPr txBox="1">
              <a:spLocks noChangeArrowheads="1"/>
            </p:cNvSpPr>
            <p:nvPr/>
          </p:nvSpPr>
          <p:spPr bwMode="auto">
            <a:xfrm>
              <a:off x="304799" y="1565473"/>
              <a:ext cx="2347451" cy="738664"/>
            </a:xfrm>
            <a:prstGeom prst="rect">
              <a:avLst/>
            </a:prstGeom>
            <a:solidFill>
              <a:srgbClr val="FDFFAA"/>
            </a:solidFill>
            <a:ln w="12700">
              <a:solidFill>
                <a:srgbClr val="FFFF00"/>
              </a:solidFill>
              <a:miter lim="800000"/>
              <a:headEnd/>
              <a:tailEnd/>
            </a:ln>
            <a:effectLst>
              <a:outerShdw blurRad="63500" dist="38099" dir="2700000" algn="ctr" rotWithShape="0">
                <a:srgbClr val="000000">
                  <a:alpha val="74998"/>
                </a:srgbClr>
              </a:outerShdw>
            </a:effec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1400" b="1" dirty="0" err="1" smtClean="0">
                  <a:solidFill>
                    <a:srgbClr val="0004E2"/>
                  </a:solidFill>
                </a:rPr>
                <a:t>eMAS</a:t>
              </a:r>
              <a:endParaRPr lang="en-US" sz="1400" b="1" dirty="0">
                <a:solidFill>
                  <a:srgbClr val="0004E2"/>
                </a:solidFill>
              </a:endParaRPr>
            </a:p>
            <a:p>
              <a:pPr algn="ctr"/>
              <a:r>
                <a:rPr lang="en-US" sz="1400" b="1" i="1" dirty="0" smtClean="0">
                  <a:solidFill>
                    <a:srgbClr val="0000FF"/>
                  </a:solidFill>
                </a:rPr>
                <a:t>VIS-IR imager </a:t>
              </a:r>
            </a:p>
            <a:p>
              <a:pPr algn="ctr"/>
              <a:r>
                <a:rPr lang="en-US" sz="1400" b="1" i="1" dirty="0" smtClean="0">
                  <a:solidFill>
                    <a:srgbClr val="0000FF"/>
                  </a:solidFill>
                </a:rPr>
                <a:t>(not </a:t>
              </a:r>
              <a:r>
                <a:rPr lang="en-US" sz="1400" b="1" i="1" dirty="0" err="1" smtClean="0">
                  <a:solidFill>
                    <a:srgbClr val="0000FF"/>
                  </a:solidFill>
                </a:rPr>
                <a:t>hyperspectral</a:t>
              </a:r>
              <a:r>
                <a:rPr lang="en-US" sz="1400" b="1" i="1" dirty="0" smtClean="0">
                  <a:solidFill>
                    <a:srgbClr val="0000FF"/>
                  </a:solidFill>
                </a:rPr>
                <a:t>)</a:t>
              </a:r>
              <a:endParaRPr lang="en-US" sz="1400" b="1" i="1" dirty="0">
                <a:solidFill>
                  <a:srgbClr val="0000FF"/>
                </a:solidFill>
              </a:endParaRPr>
            </a:p>
          </p:txBody>
        </p:sp>
        <p:sp>
          <p:nvSpPr>
            <p:cNvPr id="602119" name="Text Box 7"/>
            <p:cNvSpPr txBox="1">
              <a:spLocks noChangeArrowheads="1"/>
            </p:cNvSpPr>
            <p:nvPr/>
          </p:nvSpPr>
          <p:spPr bwMode="auto">
            <a:xfrm>
              <a:off x="6641940" y="784428"/>
              <a:ext cx="1883824" cy="1600438"/>
            </a:xfrm>
            <a:prstGeom prst="rect">
              <a:avLst/>
            </a:prstGeom>
            <a:solidFill>
              <a:srgbClr val="FDFFAA"/>
            </a:solidFill>
            <a:ln w="12700">
              <a:solidFill>
                <a:schemeClr val="bg2"/>
              </a:solidFill>
              <a:miter lim="800000"/>
              <a:headEnd/>
              <a:tailEnd/>
            </a:ln>
            <a:effectLst>
              <a:outerShdw blurRad="63500" dist="38099" dir="2700000" algn="ctr" rotWithShape="0">
                <a:schemeClr val="bg2">
                  <a:alpha val="74998"/>
                </a:schemeClr>
              </a:outerShdw>
            </a:effec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342900" indent="-342900">
                <a:buAutoNum type="arabicPeriod"/>
              </a:pPr>
              <a:r>
                <a:rPr lang="en-US" sz="1400" b="1" dirty="0" smtClean="0">
                  <a:solidFill>
                    <a:srgbClr val="0004E2"/>
                  </a:solidFill>
                </a:rPr>
                <a:t>EXRAD      	</a:t>
              </a:r>
            </a:p>
            <a:p>
              <a:r>
                <a:rPr lang="en-US" sz="1400" b="1" dirty="0">
                  <a:solidFill>
                    <a:srgbClr val="0004E2"/>
                  </a:solidFill>
                </a:rPr>
                <a:t> </a:t>
              </a:r>
              <a:r>
                <a:rPr lang="en-US" sz="1400" b="1" dirty="0" smtClean="0">
                  <a:solidFill>
                    <a:srgbClr val="0004E2"/>
                  </a:solidFill>
                </a:rPr>
                <a:t>      (X-band radar)</a:t>
              </a:r>
            </a:p>
            <a:p>
              <a:pPr marL="342900" indent="-342900">
                <a:buAutoNum type="arabicPeriod" startAt="2"/>
              </a:pPr>
              <a:r>
                <a:rPr lang="en-US" sz="1400" b="1" dirty="0" err="1" smtClean="0">
                  <a:solidFill>
                    <a:srgbClr val="0004E2"/>
                  </a:solidFill>
                </a:rPr>
                <a:t>AirMSPI</a:t>
              </a:r>
              <a:endParaRPr lang="en-US" sz="1400" b="1" dirty="0">
                <a:solidFill>
                  <a:srgbClr val="0004E2"/>
                </a:solidFill>
              </a:endParaRPr>
            </a:p>
            <a:p>
              <a:r>
                <a:rPr lang="en-US" sz="1400" b="1" dirty="0">
                  <a:solidFill>
                    <a:srgbClr val="0004E2"/>
                  </a:solidFill>
                </a:rPr>
                <a:t> </a:t>
              </a:r>
              <a:r>
                <a:rPr lang="en-US" sz="1400" b="1" dirty="0" smtClean="0">
                  <a:solidFill>
                    <a:srgbClr val="0004E2"/>
                  </a:solidFill>
                </a:rPr>
                <a:t>      (VIS-SWIR   </a:t>
              </a:r>
            </a:p>
            <a:p>
              <a:r>
                <a:rPr lang="en-US" sz="1400" b="1" dirty="0">
                  <a:solidFill>
                    <a:srgbClr val="0004E2"/>
                  </a:solidFill>
                </a:rPr>
                <a:t> </a:t>
              </a:r>
              <a:r>
                <a:rPr lang="en-US" sz="1400" b="1" dirty="0" smtClean="0">
                  <a:solidFill>
                    <a:srgbClr val="0004E2"/>
                  </a:solidFill>
                </a:rPr>
                <a:t>        </a:t>
              </a:r>
              <a:r>
                <a:rPr lang="en-US" sz="1400" b="1" dirty="0" err="1" smtClean="0">
                  <a:solidFill>
                    <a:srgbClr val="0004E2"/>
                  </a:solidFill>
                </a:rPr>
                <a:t>multiangle</a:t>
              </a:r>
              <a:r>
                <a:rPr lang="en-US" sz="1400" b="1" dirty="0" smtClean="0">
                  <a:solidFill>
                    <a:srgbClr val="0004E2"/>
                  </a:solidFill>
                </a:rPr>
                <a:t>       </a:t>
              </a:r>
            </a:p>
            <a:p>
              <a:r>
                <a:rPr lang="en-US" sz="1400" b="1" dirty="0">
                  <a:solidFill>
                    <a:srgbClr val="0004E2"/>
                  </a:solidFill>
                </a:rPr>
                <a:t>	</a:t>
              </a:r>
              <a:r>
                <a:rPr lang="en-US" sz="1400" b="1" dirty="0" err="1" smtClean="0">
                  <a:solidFill>
                    <a:srgbClr val="0004E2"/>
                  </a:solidFill>
                </a:rPr>
                <a:t>imaginging</a:t>
              </a:r>
              <a:r>
                <a:rPr lang="en-US" sz="1400" b="1" dirty="0" smtClean="0">
                  <a:solidFill>
                    <a:srgbClr val="0004E2"/>
                  </a:solidFill>
                </a:rPr>
                <a:t>     </a:t>
              </a:r>
            </a:p>
            <a:p>
              <a:r>
                <a:rPr lang="en-US" sz="1400" b="1" dirty="0">
                  <a:solidFill>
                    <a:srgbClr val="0004E2"/>
                  </a:solidFill>
                </a:rPr>
                <a:t> </a:t>
              </a:r>
              <a:r>
                <a:rPr lang="en-US" sz="1400" b="1" dirty="0" smtClean="0">
                  <a:solidFill>
                    <a:srgbClr val="0004E2"/>
                  </a:solidFill>
                </a:rPr>
                <a:t>        </a:t>
              </a:r>
              <a:r>
                <a:rPr lang="en-US" sz="1400" b="1" dirty="0" err="1" smtClean="0">
                  <a:solidFill>
                    <a:srgbClr val="0004E2"/>
                  </a:solidFill>
                </a:rPr>
                <a:t>polarimeter</a:t>
              </a:r>
              <a:r>
                <a:rPr lang="en-US" sz="1400" b="1" dirty="0" smtClean="0">
                  <a:solidFill>
                    <a:srgbClr val="0004E2"/>
                  </a:solidFill>
                </a:rPr>
                <a:t>)</a:t>
              </a:r>
            </a:p>
          </p:txBody>
        </p:sp>
        <p:sp>
          <p:nvSpPr>
            <p:cNvPr id="58379" name="Text Box 11"/>
            <p:cNvSpPr txBox="1">
              <a:spLocks noChangeArrowheads="1"/>
            </p:cNvSpPr>
            <p:nvPr/>
          </p:nvSpPr>
          <p:spPr bwMode="auto">
            <a:xfrm rot="-1421224">
              <a:off x="6353175" y="2697163"/>
              <a:ext cx="104457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1200" b="1">
                  <a:solidFill>
                    <a:srgbClr val="009900"/>
                  </a:solidFill>
                </a:rPr>
                <a:t>nose</a:t>
              </a:r>
              <a:endParaRPr lang="en-US" sz="1400"/>
            </a:p>
          </p:txBody>
        </p:sp>
        <p:sp>
          <p:nvSpPr>
            <p:cNvPr id="58380" name="Text Box 12"/>
            <p:cNvSpPr txBox="1">
              <a:spLocks noChangeArrowheads="1"/>
            </p:cNvSpPr>
            <p:nvPr/>
          </p:nvSpPr>
          <p:spPr bwMode="auto">
            <a:xfrm rot="-1616347">
              <a:off x="2465388" y="3560763"/>
              <a:ext cx="19812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1200" b="1">
                  <a:solidFill>
                    <a:srgbClr val="009900"/>
                  </a:solidFill>
                </a:rPr>
                <a:t>superpod</a:t>
              </a:r>
              <a:endParaRPr lang="en-US" sz="1400"/>
            </a:p>
          </p:txBody>
        </p:sp>
        <p:sp>
          <p:nvSpPr>
            <p:cNvPr id="602130" name="Line 18"/>
            <p:cNvSpPr>
              <a:spLocks noChangeShapeType="1"/>
            </p:cNvSpPr>
            <p:nvPr/>
          </p:nvSpPr>
          <p:spPr bwMode="auto">
            <a:xfrm flipV="1">
              <a:off x="3935801" y="4758721"/>
              <a:ext cx="510696" cy="1228725"/>
            </a:xfrm>
            <a:prstGeom prst="line">
              <a:avLst/>
            </a:prstGeom>
            <a:noFill/>
            <a:ln w="19050">
              <a:solidFill>
                <a:schemeClr val="accent1"/>
              </a:solidFill>
              <a:round/>
              <a:headEnd/>
              <a:tailEnd type="triangle" w="med" len="med"/>
            </a:ln>
            <a:effectLst>
              <a:outerShdw blurRad="63500" dist="12700" dir="2700000" algn="ctr" rotWithShape="0">
                <a:srgbClr val="000000"/>
              </a:outerShdw>
            </a:effectLst>
          </p:spPr>
          <p:txBody>
            <a:bodyPr wrap="none" anchor="ctr"/>
            <a:lstStyle/>
            <a:p>
              <a:pPr eaLnBrk="0" hangingPunct="0">
                <a:defRPr/>
              </a:pPr>
              <a:endParaRPr lang="en-US">
                <a:latin typeface="Arial" pitchFamily="-112" charset="0"/>
                <a:ea typeface="ＭＳ Ｐゴシック" pitchFamily="-112" charset="-128"/>
                <a:cs typeface="ＭＳ Ｐゴシック" pitchFamily="-112" charset="-128"/>
              </a:endParaRPr>
            </a:p>
          </p:txBody>
        </p:sp>
        <p:sp>
          <p:nvSpPr>
            <p:cNvPr id="602134" name="Line 22"/>
            <p:cNvSpPr>
              <a:spLocks noChangeShapeType="1"/>
            </p:cNvSpPr>
            <p:nvPr/>
          </p:nvSpPr>
          <p:spPr bwMode="auto">
            <a:xfrm>
              <a:off x="3779184" y="1982287"/>
              <a:ext cx="281819" cy="1585069"/>
            </a:xfrm>
            <a:prstGeom prst="line">
              <a:avLst/>
            </a:prstGeom>
            <a:noFill/>
            <a:ln w="19050">
              <a:solidFill>
                <a:schemeClr val="accent1"/>
              </a:solidFill>
              <a:round/>
              <a:headEnd/>
              <a:tailEnd type="triangle" w="med" len="med"/>
            </a:ln>
            <a:effectLst>
              <a:outerShdw blurRad="63500" dist="12700" dir="2700000" algn="ctr" rotWithShape="0">
                <a:srgbClr val="000000"/>
              </a:outerShdw>
            </a:effectLst>
          </p:spPr>
          <p:txBody>
            <a:bodyPr wrap="none" anchor="ctr"/>
            <a:lstStyle/>
            <a:p>
              <a:pPr eaLnBrk="0" hangingPunct="0">
                <a:defRPr/>
              </a:pPr>
              <a:endParaRPr lang="en-US">
                <a:latin typeface="Arial" pitchFamily="-112" charset="0"/>
                <a:ea typeface="ＭＳ Ｐゴシック" pitchFamily="-112" charset="-128"/>
                <a:cs typeface="ＭＳ Ｐゴシック" pitchFamily="-112" charset="-128"/>
              </a:endParaRPr>
            </a:p>
          </p:txBody>
        </p:sp>
        <p:sp>
          <p:nvSpPr>
            <p:cNvPr id="58393" name="Text Box 10"/>
            <p:cNvSpPr txBox="1">
              <a:spLocks noChangeArrowheads="1"/>
            </p:cNvSpPr>
            <p:nvPr/>
          </p:nvSpPr>
          <p:spPr bwMode="auto">
            <a:xfrm rot="-1490678">
              <a:off x="4330699" y="3428856"/>
              <a:ext cx="19812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1200" b="1" dirty="0">
                  <a:solidFill>
                    <a:srgbClr val="009900"/>
                  </a:solidFill>
                </a:rPr>
                <a:t>              Q-</a:t>
              </a:r>
              <a:r>
                <a:rPr lang="en-US" sz="1200" b="1" dirty="0" smtClean="0">
                  <a:solidFill>
                    <a:srgbClr val="009900"/>
                  </a:solidFill>
                </a:rPr>
                <a:t>bay</a:t>
              </a:r>
              <a:endParaRPr lang="en-US" sz="1200" b="1" dirty="0">
                <a:solidFill>
                  <a:srgbClr val="009900"/>
                </a:solidFill>
              </a:endParaRPr>
            </a:p>
          </p:txBody>
        </p:sp>
        <p:sp>
          <p:nvSpPr>
            <p:cNvPr id="58394" name="Text Box 8"/>
            <p:cNvSpPr txBox="1">
              <a:spLocks noChangeArrowheads="1"/>
            </p:cNvSpPr>
            <p:nvPr/>
          </p:nvSpPr>
          <p:spPr bwMode="auto">
            <a:xfrm rot="-1616347">
              <a:off x="4086225" y="4121150"/>
              <a:ext cx="1981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1000" b="1">
                  <a:solidFill>
                    <a:srgbClr val="009900"/>
                  </a:solidFill>
                </a:rPr>
                <a:t>superpod, (unpressurized aft)</a:t>
              </a:r>
              <a:endParaRPr lang="en-US" sz="1200"/>
            </a:p>
          </p:txBody>
        </p:sp>
        <p:sp>
          <p:nvSpPr>
            <p:cNvPr id="52" name="Text Box 5"/>
            <p:cNvSpPr txBox="1">
              <a:spLocks noChangeArrowheads="1"/>
            </p:cNvSpPr>
            <p:nvPr/>
          </p:nvSpPr>
          <p:spPr bwMode="auto">
            <a:xfrm>
              <a:off x="2768453" y="1445699"/>
              <a:ext cx="1806124" cy="523220"/>
            </a:xfrm>
            <a:prstGeom prst="rect">
              <a:avLst/>
            </a:prstGeom>
            <a:solidFill>
              <a:srgbClr val="FDFFAA"/>
            </a:solidFill>
            <a:ln w="12700">
              <a:solidFill>
                <a:srgbClr val="FFFF00"/>
              </a:solidFill>
              <a:miter lim="800000"/>
              <a:headEnd/>
              <a:tailEnd/>
            </a:ln>
            <a:effectLst>
              <a:outerShdw blurRad="63500" dist="38099" dir="2700000" algn="ctr" rotWithShape="0">
                <a:srgbClr val="000000">
                  <a:alpha val="74998"/>
                </a:srgbClr>
              </a:outerShdw>
            </a:effec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1400" b="1" dirty="0" smtClean="0">
                  <a:solidFill>
                    <a:srgbClr val="0004E2"/>
                  </a:solidFill>
                </a:rPr>
                <a:t>CPL</a:t>
              </a:r>
            </a:p>
            <a:p>
              <a:pPr algn="ctr"/>
              <a:r>
                <a:rPr lang="en-US" sz="1400" b="1" i="1" dirty="0" err="1" smtClean="0">
                  <a:solidFill>
                    <a:srgbClr val="0000FF"/>
                  </a:solidFill>
                </a:rPr>
                <a:t>Lidar</a:t>
              </a:r>
              <a:r>
                <a:rPr lang="en-US" sz="1400" b="1" i="1" dirty="0" smtClean="0">
                  <a:solidFill>
                    <a:srgbClr val="0000FF"/>
                  </a:solidFill>
                </a:rPr>
                <a:t> Backscatter</a:t>
              </a:r>
              <a:endParaRPr lang="en-US" sz="1400" b="1" i="1" dirty="0">
                <a:solidFill>
                  <a:srgbClr val="0000FF"/>
                </a:solidFill>
              </a:endParaRPr>
            </a:p>
          </p:txBody>
        </p:sp>
        <p:sp>
          <p:nvSpPr>
            <p:cNvPr id="54" name="Line 18"/>
            <p:cNvSpPr>
              <a:spLocks noChangeShapeType="1"/>
            </p:cNvSpPr>
            <p:nvPr/>
          </p:nvSpPr>
          <p:spPr bwMode="auto">
            <a:xfrm flipH="1" flipV="1">
              <a:off x="4780680" y="4558134"/>
              <a:ext cx="775570" cy="769475"/>
            </a:xfrm>
            <a:prstGeom prst="line">
              <a:avLst/>
            </a:prstGeom>
            <a:noFill/>
            <a:ln w="19050">
              <a:solidFill>
                <a:schemeClr val="accent1"/>
              </a:solidFill>
              <a:round/>
              <a:headEnd/>
              <a:tailEnd type="triangle" w="med" len="med"/>
            </a:ln>
            <a:effectLst>
              <a:outerShdw blurRad="63500" dist="12700" dir="2700000" algn="ctr" rotWithShape="0">
                <a:srgbClr val="000000"/>
              </a:outerShdw>
            </a:effectLst>
          </p:spPr>
          <p:txBody>
            <a:bodyPr wrap="none" anchor="ctr"/>
            <a:lstStyle/>
            <a:p>
              <a:pPr eaLnBrk="0" hangingPunct="0">
                <a:defRPr/>
              </a:pPr>
              <a:endParaRPr lang="en-US">
                <a:latin typeface="Arial" pitchFamily="-112" charset="0"/>
                <a:ea typeface="ＭＳ Ｐゴシック" pitchFamily="-112" charset="-128"/>
                <a:cs typeface="ＭＳ Ｐゴシック" pitchFamily="-112" charset="-128"/>
              </a:endParaRPr>
            </a:p>
          </p:txBody>
        </p:sp>
        <p:sp>
          <p:nvSpPr>
            <p:cNvPr id="55" name="Line 18"/>
            <p:cNvSpPr>
              <a:spLocks noChangeShapeType="1"/>
            </p:cNvSpPr>
            <p:nvPr/>
          </p:nvSpPr>
          <p:spPr bwMode="auto">
            <a:xfrm flipH="1" flipV="1">
              <a:off x="5436455" y="4269284"/>
              <a:ext cx="178112" cy="1058324"/>
            </a:xfrm>
            <a:prstGeom prst="line">
              <a:avLst/>
            </a:prstGeom>
            <a:noFill/>
            <a:ln w="19050">
              <a:solidFill>
                <a:schemeClr val="accent1"/>
              </a:solidFill>
              <a:round/>
              <a:headEnd/>
              <a:tailEnd type="triangle" w="med" len="med"/>
            </a:ln>
            <a:effectLst>
              <a:outerShdw blurRad="63500" dist="12700" dir="2700000" algn="ctr" rotWithShape="0">
                <a:srgbClr val="000000"/>
              </a:outerShdw>
            </a:effectLst>
          </p:spPr>
          <p:txBody>
            <a:bodyPr wrap="none" anchor="ctr"/>
            <a:lstStyle/>
            <a:p>
              <a:pPr eaLnBrk="0" hangingPunct="0">
                <a:defRPr/>
              </a:pPr>
              <a:endParaRPr lang="en-US">
                <a:latin typeface="Arial" pitchFamily="-112" charset="0"/>
                <a:ea typeface="ＭＳ Ｐゴシック" pitchFamily="-112" charset="-128"/>
                <a:cs typeface="ＭＳ Ｐゴシック" pitchFamily="-112" charset="-128"/>
              </a:endParaRPr>
            </a:p>
          </p:txBody>
        </p:sp>
      </p:grpSp>
      <p:grpSp>
        <p:nvGrpSpPr>
          <p:cNvPr id="22" name="Group 42"/>
          <p:cNvGrpSpPr>
            <a:grpSpLocks/>
          </p:cNvGrpSpPr>
          <p:nvPr/>
        </p:nvGrpSpPr>
        <p:grpSpPr bwMode="auto">
          <a:xfrm>
            <a:off x="12473074" y="8949956"/>
            <a:ext cx="1077276" cy="720726"/>
            <a:chOff x="3379" y="876"/>
            <a:chExt cx="987" cy="533"/>
          </a:xfrm>
        </p:grpSpPr>
        <p:sp>
          <p:nvSpPr>
            <p:cNvPr id="26" name="Oval 43"/>
            <p:cNvSpPr>
              <a:spLocks noChangeArrowheads="1"/>
            </p:cNvSpPr>
            <p:nvPr/>
          </p:nvSpPr>
          <p:spPr bwMode="auto">
            <a:xfrm>
              <a:off x="3379" y="876"/>
              <a:ext cx="987" cy="533"/>
            </a:xfrm>
            <a:prstGeom prst="ellipse">
              <a:avLst/>
            </a:prstGeom>
            <a:solidFill>
              <a:srgbClr val="B4B36C"/>
            </a:solidFill>
            <a:ln w="12700">
              <a:solidFill>
                <a:schemeClr val="tx1"/>
              </a:solidFill>
              <a:round/>
              <a:headEnd/>
              <a:tailEnd/>
            </a:ln>
          </p:spPr>
          <p:txBody>
            <a:bodyPr wrap="none" anchor="ctr"/>
            <a:lstStyle/>
            <a:p>
              <a:pPr eaLnBrk="0" hangingPunct="0"/>
              <a:endParaRPr lang="en-US"/>
            </a:p>
          </p:txBody>
        </p:sp>
        <p:sp>
          <p:nvSpPr>
            <p:cNvPr id="25" name="Text Box 44"/>
            <p:cNvSpPr txBox="1">
              <a:spLocks noChangeArrowheads="1"/>
            </p:cNvSpPr>
            <p:nvPr/>
          </p:nvSpPr>
          <p:spPr bwMode="auto">
            <a:xfrm>
              <a:off x="3625" y="967"/>
              <a:ext cx="482"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dirty="0" smtClean="0"/>
                <a:t>GMI</a:t>
              </a:r>
              <a:endParaRPr lang="en-US" dirty="0"/>
            </a:p>
          </p:txBody>
        </p:sp>
      </p:grpSp>
      <p:sp>
        <p:nvSpPr>
          <p:cNvPr id="29" name="Text Box 5"/>
          <p:cNvSpPr txBox="1">
            <a:spLocks noChangeArrowheads="1"/>
          </p:cNvSpPr>
          <p:nvPr/>
        </p:nvSpPr>
        <p:spPr bwMode="auto">
          <a:xfrm>
            <a:off x="3161648" y="5942733"/>
            <a:ext cx="1720850" cy="523220"/>
          </a:xfrm>
          <a:prstGeom prst="rect">
            <a:avLst/>
          </a:prstGeom>
          <a:solidFill>
            <a:srgbClr val="FDFFAA"/>
          </a:solidFill>
          <a:ln w="12700">
            <a:solidFill>
              <a:srgbClr val="FFFF00"/>
            </a:solidFill>
            <a:miter lim="800000"/>
            <a:headEnd/>
            <a:tailEnd/>
          </a:ln>
          <a:effectLst>
            <a:outerShdw blurRad="63500" dist="38099" dir="2700000" algn="ctr" rotWithShape="0">
              <a:srgbClr val="000000">
                <a:alpha val="74998"/>
              </a:srgbClr>
            </a:outerShdw>
          </a:effec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1400" b="1" dirty="0" smtClean="0">
                <a:solidFill>
                  <a:srgbClr val="0004E2"/>
                </a:solidFill>
              </a:rPr>
              <a:t>CRS</a:t>
            </a:r>
          </a:p>
          <a:p>
            <a:pPr algn="ctr"/>
            <a:r>
              <a:rPr lang="en-US" sz="1400" b="1" dirty="0" smtClean="0">
                <a:solidFill>
                  <a:srgbClr val="0004E2"/>
                </a:solidFill>
              </a:rPr>
              <a:t>W-band radar</a:t>
            </a:r>
          </a:p>
        </p:txBody>
      </p:sp>
      <p:sp>
        <p:nvSpPr>
          <p:cNvPr id="31" name="Text Box 5"/>
          <p:cNvSpPr txBox="1">
            <a:spLocks noChangeArrowheads="1"/>
          </p:cNvSpPr>
          <p:nvPr/>
        </p:nvSpPr>
        <p:spPr bwMode="auto">
          <a:xfrm>
            <a:off x="4576030" y="5328371"/>
            <a:ext cx="1720850" cy="523220"/>
          </a:xfrm>
          <a:prstGeom prst="rect">
            <a:avLst/>
          </a:prstGeom>
          <a:solidFill>
            <a:srgbClr val="FDFFAA"/>
          </a:solidFill>
          <a:ln w="12700">
            <a:solidFill>
              <a:srgbClr val="FFFF00"/>
            </a:solidFill>
            <a:miter lim="800000"/>
            <a:headEnd/>
            <a:tailEnd/>
          </a:ln>
          <a:effectLst>
            <a:outerShdw blurRad="63500" dist="38099" dir="2700000" algn="ctr" rotWithShape="0">
              <a:srgbClr val="000000">
                <a:alpha val="74998"/>
              </a:srgbClr>
            </a:outerShdw>
          </a:effec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1400" b="1" dirty="0" smtClean="0">
                <a:solidFill>
                  <a:srgbClr val="0004E2"/>
                </a:solidFill>
              </a:rPr>
              <a:t> HIWRAP</a:t>
            </a:r>
          </a:p>
          <a:p>
            <a:pPr algn="ctr"/>
            <a:r>
              <a:rPr lang="en-US" sz="1400" b="1" i="1" dirty="0" err="1" smtClean="0">
                <a:solidFill>
                  <a:srgbClr val="0004E2"/>
                </a:solidFill>
              </a:rPr>
              <a:t>Ka</a:t>
            </a:r>
            <a:r>
              <a:rPr lang="en-US" sz="1400" b="1" i="1" smtClean="0">
                <a:solidFill>
                  <a:srgbClr val="0004E2"/>
                </a:solidFill>
              </a:rPr>
              <a:t>/Ku- </a:t>
            </a:r>
            <a:r>
              <a:rPr lang="en-US" sz="1400" b="1" i="1" dirty="0" smtClean="0">
                <a:solidFill>
                  <a:srgbClr val="0004E2"/>
                </a:solidFill>
              </a:rPr>
              <a:t>band radar</a:t>
            </a:r>
            <a:endParaRPr lang="en-US" sz="900" b="1" i="1" dirty="0"/>
          </a:p>
        </p:txBody>
      </p:sp>
      <p:sp>
        <p:nvSpPr>
          <p:cNvPr id="32" name="Text Box 5"/>
          <p:cNvSpPr txBox="1">
            <a:spLocks noChangeArrowheads="1"/>
          </p:cNvSpPr>
          <p:nvPr/>
        </p:nvSpPr>
        <p:spPr bwMode="auto">
          <a:xfrm>
            <a:off x="4432977" y="1960973"/>
            <a:ext cx="1902010" cy="738664"/>
          </a:xfrm>
          <a:prstGeom prst="rect">
            <a:avLst/>
          </a:prstGeom>
          <a:solidFill>
            <a:srgbClr val="FDFFAA"/>
          </a:solidFill>
          <a:ln w="12700">
            <a:solidFill>
              <a:srgbClr val="FFFF00"/>
            </a:solidFill>
            <a:miter lim="800000"/>
            <a:headEnd/>
            <a:tailEnd/>
          </a:ln>
          <a:effectLst>
            <a:outerShdw blurRad="63500" dist="38099" dir="2700000" algn="ctr" rotWithShape="0">
              <a:srgbClr val="000000">
                <a:alpha val="74998"/>
              </a:srgbClr>
            </a:outerShdw>
          </a:effec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1400" b="1" dirty="0" smtClean="0">
                <a:solidFill>
                  <a:srgbClr val="0004E2"/>
                </a:solidFill>
              </a:rPr>
              <a:t> AMPR</a:t>
            </a:r>
          </a:p>
          <a:p>
            <a:pPr algn="ctr"/>
            <a:r>
              <a:rPr lang="en-US" sz="1400" b="1" i="1" dirty="0" smtClean="0">
                <a:solidFill>
                  <a:srgbClr val="0004E2"/>
                </a:solidFill>
              </a:rPr>
              <a:t>Passive Microwave</a:t>
            </a:r>
          </a:p>
          <a:p>
            <a:pPr algn="ctr"/>
            <a:r>
              <a:rPr lang="en-US" sz="1400" b="1" i="1" dirty="0" smtClean="0">
                <a:solidFill>
                  <a:srgbClr val="0004E2"/>
                </a:solidFill>
              </a:rPr>
              <a:t>~ 10-85 GHz</a:t>
            </a:r>
            <a:endParaRPr lang="en-US" sz="800" b="1" i="1" dirty="0"/>
          </a:p>
        </p:txBody>
      </p:sp>
      <p:sp>
        <p:nvSpPr>
          <p:cNvPr id="2" name="TextBox 1"/>
          <p:cNvSpPr txBox="1"/>
          <p:nvPr/>
        </p:nvSpPr>
        <p:spPr>
          <a:xfrm>
            <a:off x="1900761" y="186189"/>
            <a:ext cx="5342478" cy="523220"/>
          </a:xfrm>
          <a:prstGeom prst="rect">
            <a:avLst/>
          </a:prstGeom>
          <a:noFill/>
        </p:spPr>
        <p:txBody>
          <a:bodyPr wrap="none" rtlCol="0">
            <a:spAutoFit/>
          </a:bodyPr>
          <a:lstStyle/>
          <a:p>
            <a:r>
              <a:rPr lang="en-US" sz="2800" dirty="0" smtClean="0"/>
              <a:t>ER-2 Payload for RADEX - OLYMPEX</a:t>
            </a:r>
            <a:endParaRPr lang="en-US" sz="2800" dirty="0"/>
          </a:p>
        </p:txBody>
      </p:sp>
    </p:spTree>
    <p:extLst>
      <p:ext uri="{BB962C8B-B14F-4D97-AF65-F5344CB8AC3E}">
        <p14:creationId xmlns:p14="http://schemas.microsoft.com/office/powerpoint/2010/main" val="2593986085"/>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1994" y="68257"/>
            <a:ext cx="8972622" cy="6063198"/>
          </a:xfrm>
          <a:prstGeom prst="rect">
            <a:avLst/>
          </a:prstGeom>
          <a:noFill/>
        </p:spPr>
        <p:txBody>
          <a:bodyPr wrap="square" rtlCol="0">
            <a:spAutoFit/>
          </a:bodyPr>
          <a:lstStyle/>
          <a:p>
            <a:pPr marL="0" lvl="1"/>
            <a:r>
              <a:rPr lang="en-US" sz="2800" b="1" dirty="0" smtClean="0"/>
              <a:t>Suggested discussion </a:t>
            </a:r>
            <a:r>
              <a:rPr lang="en-US" sz="2800" b="1" dirty="0"/>
              <a:t>t</a:t>
            </a:r>
            <a:r>
              <a:rPr lang="en-US" sz="2800" b="1" dirty="0" smtClean="0"/>
              <a:t>opics / issues </a:t>
            </a:r>
            <a:r>
              <a:rPr lang="en-US" sz="2000" dirty="0" smtClean="0"/>
              <a:t>(For discussion on Thursday)</a:t>
            </a:r>
            <a:endParaRPr lang="en-US" sz="2800" b="1" dirty="0" smtClean="0"/>
          </a:p>
          <a:p>
            <a:pPr marL="0" lvl="1"/>
            <a:endParaRPr lang="en-US" sz="2000" b="1" dirty="0"/>
          </a:p>
          <a:p>
            <a:pPr marL="342900" lvl="1" indent="-342900">
              <a:buFont typeface="Arial"/>
              <a:buChar char="•"/>
            </a:pPr>
            <a:r>
              <a:rPr lang="en-US" sz="2000" dirty="0" smtClean="0"/>
              <a:t>Flight plan elements/details, of course.</a:t>
            </a:r>
          </a:p>
          <a:p>
            <a:pPr marL="342900" lvl="1" indent="-342900">
              <a:buFont typeface="Arial"/>
              <a:buChar char="•"/>
            </a:pPr>
            <a:endParaRPr lang="en-US" sz="2000" dirty="0"/>
          </a:p>
          <a:p>
            <a:pPr marL="342900" lvl="1" indent="-342900">
              <a:buFont typeface="Arial"/>
              <a:buChar char="•"/>
            </a:pPr>
            <a:r>
              <a:rPr lang="en-US" sz="2000" dirty="0" smtClean="0"/>
              <a:t>Night flights ?</a:t>
            </a:r>
          </a:p>
          <a:p>
            <a:pPr marL="800100" lvl="2" indent="-342900">
              <a:buFont typeface="Arial"/>
              <a:buChar char="•"/>
            </a:pPr>
            <a:r>
              <a:rPr lang="en-US" sz="2000" dirty="0" smtClean="0"/>
              <a:t>ACE/RADEX would like VIS/NIR data from the pre- and post-frontal flights </a:t>
            </a:r>
            <a:r>
              <a:rPr lang="en-US" sz="2000" dirty="0" smtClean="0">
                <a:sym typeface="Wingdings"/>
              </a:rPr>
              <a:t> daytime flight. </a:t>
            </a:r>
          </a:p>
          <a:p>
            <a:pPr marL="800100" lvl="2" indent="-342900">
              <a:buFont typeface="Arial"/>
              <a:buChar char="•"/>
            </a:pPr>
            <a:r>
              <a:rPr lang="en-US" sz="2000" dirty="0" smtClean="0"/>
              <a:t>Are night flights for frontal conditions an option ?   If yes, what are safety and logistical considerations ?</a:t>
            </a:r>
          </a:p>
          <a:p>
            <a:pPr marL="800100" lvl="2" indent="-342900">
              <a:buFont typeface="Arial"/>
              <a:buChar char="•"/>
            </a:pPr>
            <a:endParaRPr lang="en-US" sz="2000" dirty="0"/>
          </a:p>
          <a:p>
            <a:pPr marL="342900" lvl="1" indent="-342900">
              <a:buFont typeface="Arial"/>
              <a:buChar char="•"/>
            </a:pPr>
            <a:r>
              <a:rPr lang="en-US" sz="2000" dirty="0" smtClean="0"/>
              <a:t>ER-2 will have two pilots. </a:t>
            </a:r>
          </a:p>
          <a:p>
            <a:pPr marL="800100" lvl="2" indent="-342900">
              <a:buFont typeface="Arial"/>
              <a:buChar char="•"/>
            </a:pPr>
            <a:r>
              <a:rPr lang="en-US" sz="2000" dirty="0" smtClean="0"/>
              <a:t>This </a:t>
            </a:r>
            <a:r>
              <a:rPr lang="en-US" sz="2000" dirty="0"/>
              <a:t>allows back-to-back flight days (subject to sufficient down time for the ground crews).  </a:t>
            </a:r>
            <a:endParaRPr lang="en-US" sz="2000" dirty="0" smtClean="0"/>
          </a:p>
          <a:p>
            <a:pPr marL="800100" lvl="2" indent="-342900">
              <a:buFont typeface="Arial"/>
              <a:buChar char="•"/>
            </a:pPr>
            <a:r>
              <a:rPr lang="en-US" sz="2000" dirty="0" smtClean="0"/>
              <a:t>back</a:t>
            </a:r>
            <a:r>
              <a:rPr lang="en-US" sz="2000" dirty="0"/>
              <a:t>-to-back-to-back is </a:t>
            </a:r>
            <a:r>
              <a:rPr lang="en-US" sz="2000" dirty="0" smtClean="0"/>
              <a:t>problematic</a:t>
            </a:r>
            <a:r>
              <a:rPr lang="en-US" sz="2000" dirty="0"/>
              <a:t> </a:t>
            </a:r>
            <a:r>
              <a:rPr lang="en-US" sz="2000" dirty="0" smtClean="0"/>
              <a:t>(?). </a:t>
            </a:r>
          </a:p>
          <a:p>
            <a:pPr marL="800100" lvl="2" indent="-342900">
              <a:buFont typeface="Arial"/>
              <a:buChar char="•"/>
            </a:pPr>
            <a:r>
              <a:rPr lang="en-US" sz="2000" dirty="0" smtClean="0"/>
              <a:t>Is this an issue for pre-frontal, frontal, post-frontal sequences ?</a:t>
            </a:r>
          </a:p>
          <a:p>
            <a:pPr marL="800100" lvl="2" indent="-342900">
              <a:buFont typeface="Arial"/>
              <a:buChar char="•"/>
            </a:pPr>
            <a:endParaRPr lang="en-US" sz="2000" dirty="0"/>
          </a:p>
          <a:p>
            <a:pPr marL="342900" lvl="1" indent="-342900">
              <a:buFont typeface="Arial"/>
              <a:buChar char="•"/>
            </a:pPr>
            <a:r>
              <a:rPr lang="en-US" sz="2000" dirty="0" smtClean="0"/>
              <a:t>Citation Payload options.</a:t>
            </a:r>
            <a:endParaRPr lang="en-US" sz="2000" dirty="0"/>
          </a:p>
          <a:p>
            <a:pPr marL="457200" lvl="2"/>
            <a:endParaRPr lang="en-US" sz="2000" dirty="0" smtClean="0"/>
          </a:p>
          <a:p>
            <a:pPr marL="0" lvl="1"/>
            <a:endParaRPr lang="en-US" sz="2000" dirty="0"/>
          </a:p>
        </p:txBody>
      </p:sp>
    </p:spTree>
    <p:extLst>
      <p:ext uri="{BB962C8B-B14F-4D97-AF65-F5344CB8AC3E}">
        <p14:creationId xmlns:p14="http://schemas.microsoft.com/office/powerpoint/2010/main" val="2981535060"/>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1994" y="68257"/>
            <a:ext cx="8972622" cy="6432530"/>
          </a:xfrm>
          <a:prstGeom prst="rect">
            <a:avLst/>
          </a:prstGeom>
          <a:noFill/>
        </p:spPr>
        <p:txBody>
          <a:bodyPr wrap="square" rtlCol="0">
            <a:spAutoFit/>
          </a:bodyPr>
          <a:lstStyle/>
          <a:p>
            <a:r>
              <a:rPr lang="en-US" sz="2800" b="1" dirty="0" smtClean="0"/>
              <a:t>ACE</a:t>
            </a:r>
            <a:r>
              <a:rPr lang="en-US" sz="2800" dirty="0" smtClean="0"/>
              <a:t>/RADEX Objectives</a:t>
            </a:r>
            <a:endParaRPr lang="en-US" sz="3200" dirty="0" smtClean="0"/>
          </a:p>
          <a:p>
            <a:pPr marL="0" lvl="1"/>
            <a:endParaRPr lang="en-US" sz="2000" dirty="0" smtClean="0"/>
          </a:p>
          <a:p>
            <a:pPr marL="0" lvl="1"/>
            <a:r>
              <a:rPr lang="en-US" sz="2000" b="1" dirty="0" smtClean="0"/>
              <a:t>Flight Objectives:</a:t>
            </a:r>
            <a:endParaRPr lang="en-US" sz="2000" dirty="0"/>
          </a:p>
          <a:p>
            <a:pPr marL="0" lvl="1"/>
            <a:endParaRPr lang="en-US" sz="2000" dirty="0" smtClean="0"/>
          </a:p>
          <a:p>
            <a:pPr marL="342900" lvl="1" indent="-342900">
              <a:buFont typeface="Arial"/>
              <a:buChar char="•"/>
            </a:pPr>
            <a:r>
              <a:rPr lang="en-US" sz="2000" dirty="0" smtClean="0"/>
              <a:t>Primarily </a:t>
            </a:r>
            <a:r>
              <a:rPr lang="en-US" sz="2000" dirty="0"/>
              <a:t>interested in maritime </a:t>
            </a:r>
            <a:r>
              <a:rPr lang="en-US" sz="2000" dirty="0" smtClean="0"/>
              <a:t>clouds/systems </a:t>
            </a:r>
            <a:r>
              <a:rPr lang="en-US" sz="2000" dirty="0"/>
              <a:t>(ease of interpreting passive </a:t>
            </a:r>
            <a:r>
              <a:rPr lang="en-US" sz="2000" dirty="0" smtClean="0"/>
              <a:t>microwave, VIS, and IR data). </a:t>
            </a:r>
          </a:p>
          <a:p>
            <a:pPr marL="0" lvl="1"/>
            <a:endParaRPr lang="en-US" sz="2000" dirty="0"/>
          </a:p>
          <a:p>
            <a:pPr marL="285750" indent="-285750">
              <a:buFont typeface="Arial"/>
              <a:buChar char="•"/>
            </a:pPr>
            <a:r>
              <a:rPr lang="en-US" sz="2000" dirty="0"/>
              <a:t>Maximize overlap of all three aircraft when Citation is on station</a:t>
            </a:r>
            <a:r>
              <a:rPr lang="en-US" sz="2000" dirty="0" smtClean="0"/>
              <a:t>.</a:t>
            </a:r>
          </a:p>
          <a:p>
            <a:pPr marL="742950" lvl="1" indent="-285750">
              <a:buFont typeface="Arial"/>
              <a:buChar char="•"/>
            </a:pPr>
            <a:r>
              <a:rPr lang="en-US" sz="2000" dirty="0" smtClean="0"/>
              <a:t>Desired 2+ hours of in situ / Citation data on each flight.</a:t>
            </a:r>
            <a:endParaRPr lang="en-US" sz="2000" dirty="0"/>
          </a:p>
          <a:p>
            <a:pPr marL="742950" lvl="1" indent="-285750">
              <a:buFont typeface="Arial"/>
              <a:buChar char="•"/>
            </a:pPr>
            <a:r>
              <a:rPr lang="en-US" sz="2000" dirty="0"/>
              <a:t>Multiple repeated lines/stacked racetracks in order to provide good sampling at fixed-levels (rather than spirals/ramp).</a:t>
            </a:r>
          </a:p>
          <a:p>
            <a:pPr marL="742950" lvl="1" indent="-285750">
              <a:buFont typeface="Arial"/>
              <a:buChar char="•"/>
            </a:pPr>
            <a:r>
              <a:rPr lang="en-US" sz="2000" dirty="0" smtClean="0"/>
              <a:t>Citation Altitudes:  Broadly</a:t>
            </a:r>
            <a:r>
              <a:rPr lang="en-US" sz="2000" dirty="0"/>
              <a:t>,</a:t>
            </a:r>
            <a:r>
              <a:rPr lang="en-US" sz="2000" dirty="0" smtClean="0"/>
              <a:t> (1) Lowest-safe-</a:t>
            </a:r>
            <a:r>
              <a:rPr lang="en-US" sz="2000" dirty="0"/>
              <a:t>level to characterize “surface” </a:t>
            </a:r>
            <a:r>
              <a:rPr lang="en-US" sz="2000" dirty="0" err="1"/>
              <a:t>precip</a:t>
            </a:r>
            <a:r>
              <a:rPr lang="en-US" sz="2000" dirty="0"/>
              <a:t>, </a:t>
            </a:r>
            <a:r>
              <a:rPr lang="en-US" sz="2000" dirty="0" smtClean="0"/>
              <a:t>(2) mixed</a:t>
            </a:r>
            <a:r>
              <a:rPr lang="en-US" sz="2000" dirty="0"/>
              <a:t>-</a:t>
            </a:r>
            <a:r>
              <a:rPr lang="en-US" sz="2000" dirty="0" smtClean="0"/>
              <a:t>phase region, (3) just</a:t>
            </a:r>
            <a:r>
              <a:rPr lang="en-US" sz="2000" dirty="0"/>
              <a:t>-above mixed-phase, </a:t>
            </a:r>
            <a:r>
              <a:rPr lang="en-US" sz="2000" dirty="0" smtClean="0"/>
              <a:t>and (4) Cloud top and/or cold ice-only.     Emphasis varies with target.</a:t>
            </a:r>
          </a:p>
          <a:p>
            <a:pPr marL="742950" lvl="1" indent="-285750">
              <a:buFont typeface="Arial"/>
              <a:buChar char="•"/>
            </a:pPr>
            <a:endParaRPr lang="en-US" sz="2000" dirty="0" smtClean="0"/>
          </a:p>
          <a:p>
            <a:pPr marL="342900" lvl="1" indent="-342900">
              <a:buFont typeface="Arial"/>
              <a:buChar char="•"/>
            </a:pPr>
            <a:r>
              <a:rPr lang="en-US" sz="2000" dirty="0" smtClean="0"/>
              <a:t>Different objectives/patterns for:</a:t>
            </a:r>
          </a:p>
          <a:p>
            <a:pPr lvl="2" indent="-457200">
              <a:buFont typeface="+mj-lt"/>
              <a:buAutoNum type="arabicPeriod"/>
            </a:pPr>
            <a:r>
              <a:rPr lang="en-US" sz="2000" dirty="0" smtClean="0"/>
              <a:t>pre-frontal (~ 1 day ahead),</a:t>
            </a:r>
          </a:p>
          <a:p>
            <a:pPr lvl="2" indent="-457200">
              <a:buFont typeface="+mj-lt"/>
              <a:buAutoNum type="arabicPeriod"/>
            </a:pPr>
            <a:r>
              <a:rPr lang="en-US" sz="2000" dirty="0" smtClean="0"/>
              <a:t>frontal</a:t>
            </a:r>
          </a:p>
          <a:p>
            <a:pPr lvl="2" indent="-457200">
              <a:buFont typeface="+mj-lt"/>
              <a:buAutoNum type="arabicPeriod"/>
            </a:pPr>
            <a:r>
              <a:rPr lang="en-US" sz="2000" dirty="0" smtClean="0"/>
              <a:t>post-frontal (~ 1 day behind)</a:t>
            </a:r>
          </a:p>
          <a:p>
            <a:pPr marL="457200" lvl="2"/>
            <a:r>
              <a:rPr lang="en-US" sz="2000" dirty="0" smtClean="0"/>
              <a:t>… each discussed on following slides.</a:t>
            </a:r>
          </a:p>
        </p:txBody>
      </p:sp>
    </p:spTree>
    <p:extLst>
      <p:ext uri="{BB962C8B-B14F-4D97-AF65-F5344CB8AC3E}">
        <p14:creationId xmlns:p14="http://schemas.microsoft.com/office/powerpoint/2010/main" val="1667123561"/>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86578" y="68257"/>
            <a:ext cx="3533107" cy="3293209"/>
          </a:xfrm>
          <a:prstGeom prst="rect">
            <a:avLst/>
          </a:prstGeom>
          <a:noFill/>
        </p:spPr>
        <p:txBody>
          <a:bodyPr wrap="square" rtlCol="0">
            <a:spAutoFit/>
          </a:bodyPr>
          <a:lstStyle/>
          <a:p>
            <a:pPr lvl="1"/>
            <a:r>
              <a:rPr lang="en-US" sz="2800" b="1" dirty="0" smtClean="0"/>
              <a:t>Post-Frontal</a:t>
            </a:r>
          </a:p>
          <a:p>
            <a:pPr lvl="1"/>
            <a:endParaRPr lang="en-US" sz="1000" dirty="0" smtClean="0"/>
          </a:p>
          <a:p>
            <a:r>
              <a:rPr lang="en-US" sz="2000" dirty="0" smtClean="0"/>
              <a:t>Focus:  </a:t>
            </a:r>
            <a:r>
              <a:rPr lang="en-US" sz="2000" b="1" dirty="0" smtClean="0"/>
              <a:t>shallow convection with light precipitation or </a:t>
            </a:r>
            <a:r>
              <a:rPr lang="en-US" sz="2000" b="1" dirty="0" err="1" smtClean="0"/>
              <a:t>virga</a:t>
            </a:r>
            <a:r>
              <a:rPr lang="en-US" sz="2000" b="1" dirty="0" smtClean="0"/>
              <a:t>.  </a:t>
            </a:r>
          </a:p>
          <a:p>
            <a:endParaRPr lang="en-US" sz="1000" b="1" dirty="0" smtClean="0"/>
          </a:p>
          <a:p>
            <a:r>
              <a:rPr lang="en-US" sz="2000" dirty="0" smtClean="0"/>
              <a:t>Citation: </a:t>
            </a:r>
            <a:r>
              <a:rPr lang="en-US" sz="2000" dirty="0"/>
              <a:t>Short (20 km), stacked-legs with focus on </a:t>
            </a:r>
            <a:r>
              <a:rPr lang="en-US" sz="2000" b="1" dirty="0"/>
              <a:t>cloud-top, mid-cloud </a:t>
            </a:r>
            <a:r>
              <a:rPr lang="en-US" sz="2000" dirty="0"/>
              <a:t>(freezing level?</a:t>
            </a:r>
            <a:r>
              <a:rPr lang="en-US" sz="2000" dirty="0" smtClean="0"/>
              <a:t>) </a:t>
            </a:r>
            <a:r>
              <a:rPr lang="en-US" sz="2000" dirty="0" err="1"/>
              <a:t>μphysics</a:t>
            </a:r>
            <a:r>
              <a:rPr lang="en-US" sz="2000" dirty="0" smtClean="0"/>
              <a:t>, </a:t>
            </a:r>
            <a:r>
              <a:rPr lang="en-US" sz="2000" dirty="0"/>
              <a:t>and </a:t>
            </a:r>
            <a:r>
              <a:rPr lang="en-US" sz="2000" b="1" dirty="0"/>
              <a:t>below cloud</a:t>
            </a:r>
            <a:r>
              <a:rPr lang="en-US" sz="2000" b="1" dirty="0" smtClean="0"/>
              <a:t>-base </a:t>
            </a:r>
            <a:r>
              <a:rPr lang="en-US" sz="2000" b="1" dirty="0" err="1" smtClean="0"/>
              <a:t>precip</a:t>
            </a:r>
            <a:r>
              <a:rPr lang="en-US" sz="2000" dirty="0" smtClean="0"/>
              <a:t>.  </a:t>
            </a:r>
            <a:r>
              <a:rPr lang="en-US" sz="2000" dirty="0"/>
              <a:t>Goal: </a:t>
            </a:r>
            <a:r>
              <a:rPr lang="en-US" sz="2000" dirty="0" smtClean="0"/>
              <a:t>2+ </a:t>
            </a:r>
            <a:r>
              <a:rPr lang="en-US" sz="2000" dirty="0"/>
              <a:t>hours on station with repeated stacks</a:t>
            </a:r>
            <a:r>
              <a:rPr lang="en-US" sz="2000" dirty="0" smtClean="0"/>
              <a:t>.</a:t>
            </a:r>
            <a:endParaRPr lang="en-US" sz="2000" dirty="0"/>
          </a:p>
        </p:txBody>
      </p:sp>
      <p:pic>
        <p:nvPicPr>
          <p:cNvPr id="4" name="Picture 3" descr="VIS1SEA.gif"/>
          <p:cNvPicPr>
            <a:picLocks noChangeAspect="1"/>
          </p:cNvPicPr>
          <p:nvPr/>
        </p:nvPicPr>
        <p:blipFill>
          <a:blip r:embed="rId3"/>
          <a:srcRect t="25500" r="24353" b="6000"/>
          <a:stretch>
            <a:fillRect/>
          </a:stretch>
        </p:blipFill>
        <p:spPr>
          <a:xfrm>
            <a:off x="3719685" y="445378"/>
            <a:ext cx="5292359" cy="2810721"/>
          </a:xfrm>
          <a:prstGeom prst="rect">
            <a:avLst/>
          </a:prstGeom>
        </p:spPr>
      </p:pic>
      <p:sp>
        <p:nvSpPr>
          <p:cNvPr id="6" name="TextBox 5"/>
          <p:cNvSpPr txBox="1"/>
          <p:nvPr/>
        </p:nvSpPr>
        <p:spPr>
          <a:xfrm>
            <a:off x="3978439" y="1620232"/>
            <a:ext cx="640645" cy="400110"/>
          </a:xfrm>
          <a:prstGeom prst="rect">
            <a:avLst/>
          </a:prstGeom>
          <a:noFill/>
        </p:spPr>
        <p:txBody>
          <a:bodyPr wrap="none" rtlCol="0">
            <a:spAutoFit/>
          </a:bodyPr>
          <a:lstStyle/>
          <a:p>
            <a:r>
              <a:rPr lang="en-US" sz="2000" dirty="0" smtClean="0">
                <a:solidFill>
                  <a:srgbClr val="FF0000"/>
                </a:solidFill>
              </a:rPr>
              <a:t>ER2</a:t>
            </a:r>
            <a:endParaRPr lang="en-US" sz="2000" dirty="0">
              <a:solidFill>
                <a:srgbClr val="FF0000"/>
              </a:solidFill>
            </a:endParaRPr>
          </a:p>
        </p:txBody>
      </p:sp>
      <p:sp>
        <p:nvSpPr>
          <p:cNvPr id="7" name="TextBox 6"/>
          <p:cNvSpPr txBox="1"/>
          <p:nvPr/>
        </p:nvSpPr>
        <p:spPr>
          <a:xfrm>
            <a:off x="4165440" y="2681615"/>
            <a:ext cx="609211" cy="400110"/>
          </a:xfrm>
          <a:prstGeom prst="rect">
            <a:avLst/>
          </a:prstGeom>
          <a:noFill/>
        </p:spPr>
        <p:txBody>
          <a:bodyPr wrap="none" rtlCol="0">
            <a:spAutoFit/>
          </a:bodyPr>
          <a:lstStyle/>
          <a:p>
            <a:r>
              <a:rPr lang="en-US" sz="2000" dirty="0" smtClean="0">
                <a:solidFill>
                  <a:srgbClr val="FFFF00"/>
                </a:solidFill>
              </a:rPr>
              <a:t>DC8</a:t>
            </a:r>
            <a:endParaRPr lang="en-US" sz="2000" dirty="0">
              <a:solidFill>
                <a:srgbClr val="FFFF00"/>
              </a:solidFill>
            </a:endParaRPr>
          </a:p>
        </p:txBody>
      </p:sp>
      <p:grpSp>
        <p:nvGrpSpPr>
          <p:cNvPr id="9" name="Group 8"/>
          <p:cNvGrpSpPr>
            <a:grpSpLocks noChangeAspect="1"/>
          </p:cNvGrpSpPr>
          <p:nvPr/>
        </p:nvGrpSpPr>
        <p:grpSpPr>
          <a:xfrm rot="1274876">
            <a:off x="4180593" y="2239738"/>
            <a:ext cx="1800804" cy="520948"/>
            <a:chOff x="6280150" y="228600"/>
            <a:chExt cx="2178050" cy="755650"/>
          </a:xfrm>
          <a:solidFill>
            <a:srgbClr val="FF0000"/>
          </a:solidFill>
          <a:effectLst/>
        </p:grpSpPr>
        <p:sp>
          <p:nvSpPr>
            <p:cNvPr id="44" name="Block Arc 43"/>
            <p:cNvSpPr/>
            <p:nvPr/>
          </p:nvSpPr>
          <p:spPr>
            <a:xfrm rot="16200000">
              <a:off x="6286500" y="228600"/>
              <a:ext cx="749300" cy="762000"/>
            </a:xfrm>
            <a:prstGeom prst="blockArc">
              <a:avLst>
                <a:gd name="adj1" fmla="val 10800000"/>
                <a:gd name="adj2" fmla="val 0"/>
                <a:gd name="adj3" fmla="val 9746"/>
              </a:avLst>
            </a:prstGeom>
            <a:grp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cxnSp>
          <p:nvCxnSpPr>
            <p:cNvPr id="45" name="Straight Connector 44"/>
            <p:cNvCxnSpPr>
              <a:stCxn id="44" idx="1"/>
            </p:cNvCxnSpPr>
            <p:nvPr/>
          </p:nvCxnSpPr>
          <p:spPr>
            <a:xfrm flipV="1">
              <a:off x="6661150" y="266700"/>
              <a:ext cx="1416050" cy="4763"/>
            </a:xfrm>
            <a:prstGeom prst="line">
              <a:avLst/>
            </a:prstGeom>
            <a:grpFill/>
            <a:ln w="38100" cap="flat" cmpd="sng" algn="ctr">
              <a:solidFill>
                <a:srgbClr val="FF0000"/>
              </a:solidFill>
              <a:prstDash val="solid"/>
              <a:round/>
              <a:headEnd type="none" w="med" len="med"/>
              <a:tailEnd type="none" w="med" len="med"/>
            </a:ln>
            <a:effectLst/>
          </p:spPr>
          <p:style>
            <a:lnRef idx="2">
              <a:schemeClr val="accent2"/>
            </a:lnRef>
            <a:fillRef idx="0">
              <a:schemeClr val="accent2"/>
            </a:fillRef>
            <a:effectRef idx="1">
              <a:schemeClr val="accent2"/>
            </a:effectRef>
            <a:fontRef idx="minor">
              <a:schemeClr val="tx1"/>
            </a:fontRef>
          </p:style>
        </p:cxnSp>
        <p:cxnSp>
          <p:nvCxnSpPr>
            <p:cNvPr id="46" name="Straight Connector 45"/>
            <p:cNvCxnSpPr/>
            <p:nvPr/>
          </p:nvCxnSpPr>
          <p:spPr>
            <a:xfrm flipV="1">
              <a:off x="6654800" y="946150"/>
              <a:ext cx="1416050" cy="4763"/>
            </a:xfrm>
            <a:prstGeom prst="line">
              <a:avLst/>
            </a:prstGeom>
            <a:grpFill/>
            <a:ln w="50800" cap="flat" cmpd="sng" algn="ctr">
              <a:solidFill>
                <a:srgbClr val="FF0000"/>
              </a:solidFill>
              <a:prstDash val="solid"/>
              <a:round/>
              <a:headEnd type="none" w="med" len="med"/>
              <a:tailEnd type="none" w="med" len="med"/>
            </a:ln>
            <a:effectLst/>
          </p:spPr>
          <p:style>
            <a:lnRef idx="2">
              <a:schemeClr val="accent2"/>
            </a:lnRef>
            <a:fillRef idx="0">
              <a:schemeClr val="accent2"/>
            </a:fillRef>
            <a:effectRef idx="1">
              <a:schemeClr val="accent2"/>
            </a:effectRef>
            <a:fontRef idx="minor">
              <a:schemeClr val="tx1"/>
            </a:fontRef>
          </p:style>
        </p:cxnSp>
        <p:sp>
          <p:nvSpPr>
            <p:cNvPr id="47" name="Block Arc 46"/>
            <p:cNvSpPr/>
            <p:nvPr/>
          </p:nvSpPr>
          <p:spPr>
            <a:xfrm rot="5400000">
              <a:off x="7702550" y="222250"/>
              <a:ext cx="749300" cy="762000"/>
            </a:xfrm>
            <a:prstGeom prst="blockArc">
              <a:avLst>
                <a:gd name="adj1" fmla="val 10800000"/>
                <a:gd name="adj2" fmla="val 0"/>
                <a:gd name="adj3" fmla="val 9746"/>
              </a:avLst>
            </a:prstGeom>
            <a:grp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grpSp>
      <p:grpSp>
        <p:nvGrpSpPr>
          <p:cNvPr id="8" name="Group 7"/>
          <p:cNvGrpSpPr>
            <a:grpSpLocks noChangeAspect="1"/>
          </p:cNvGrpSpPr>
          <p:nvPr/>
        </p:nvGrpSpPr>
        <p:grpSpPr>
          <a:xfrm rot="1254665">
            <a:off x="4284856" y="2222822"/>
            <a:ext cx="1524412" cy="529103"/>
            <a:chOff x="6280150" y="228600"/>
            <a:chExt cx="2178050" cy="755650"/>
          </a:xfrm>
          <a:solidFill>
            <a:srgbClr val="FFFF00"/>
          </a:solidFill>
          <a:effectLst/>
        </p:grpSpPr>
        <p:sp>
          <p:nvSpPr>
            <p:cNvPr id="48" name="Block Arc 47"/>
            <p:cNvSpPr/>
            <p:nvPr/>
          </p:nvSpPr>
          <p:spPr>
            <a:xfrm rot="16200000">
              <a:off x="6286500" y="228600"/>
              <a:ext cx="749300" cy="762000"/>
            </a:xfrm>
            <a:prstGeom prst="blockArc">
              <a:avLst>
                <a:gd name="adj1" fmla="val 10800000"/>
                <a:gd name="adj2" fmla="val 0"/>
                <a:gd name="adj3" fmla="val 9746"/>
              </a:avLst>
            </a:prstGeom>
            <a:grpFill/>
            <a:ln w="0">
              <a:solidFill>
                <a:srgbClr val="FFFF00"/>
              </a:solidFill>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cxnSp>
          <p:nvCxnSpPr>
            <p:cNvPr id="49" name="Straight Connector 48"/>
            <p:cNvCxnSpPr>
              <a:stCxn id="48" idx="1"/>
            </p:cNvCxnSpPr>
            <p:nvPr/>
          </p:nvCxnSpPr>
          <p:spPr>
            <a:xfrm flipV="1">
              <a:off x="6661150" y="266700"/>
              <a:ext cx="1416050" cy="4763"/>
            </a:xfrm>
            <a:prstGeom prst="line">
              <a:avLst/>
            </a:prstGeom>
            <a:grpFill/>
            <a:ln w="38100" cap="flat" cmpd="sng" algn="ctr">
              <a:solidFill>
                <a:srgbClr val="FFFF00"/>
              </a:solidFill>
              <a:prstDash val="sysDash"/>
              <a:round/>
              <a:headEnd type="none" w="med" len="med"/>
              <a:tailEnd type="none" w="med" len="med"/>
            </a:ln>
            <a:effectLst/>
          </p:spPr>
          <p:style>
            <a:lnRef idx="2">
              <a:schemeClr val="accent2"/>
            </a:lnRef>
            <a:fillRef idx="0">
              <a:schemeClr val="accent2"/>
            </a:fillRef>
            <a:effectRef idx="1">
              <a:schemeClr val="accent2"/>
            </a:effectRef>
            <a:fontRef idx="minor">
              <a:schemeClr val="tx1"/>
            </a:fontRef>
          </p:style>
        </p:cxnSp>
        <p:cxnSp>
          <p:nvCxnSpPr>
            <p:cNvPr id="50" name="Straight Connector 49"/>
            <p:cNvCxnSpPr/>
            <p:nvPr/>
          </p:nvCxnSpPr>
          <p:spPr>
            <a:xfrm flipV="1">
              <a:off x="6654801" y="946150"/>
              <a:ext cx="1416051" cy="4762"/>
            </a:xfrm>
            <a:prstGeom prst="line">
              <a:avLst/>
            </a:prstGeom>
            <a:grpFill/>
            <a:ln w="38100" cap="flat" cmpd="sng" algn="ctr">
              <a:solidFill>
                <a:srgbClr val="FFFF00"/>
              </a:solidFill>
              <a:prstDash val="sysDash"/>
              <a:round/>
              <a:headEnd type="none" w="med" len="med"/>
              <a:tailEnd type="none" w="med" len="med"/>
            </a:ln>
            <a:effectLst/>
          </p:spPr>
          <p:style>
            <a:lnRef idx="2">
              <a:schemeClr val="accent2"/>
            </a:lnRef>
            <a:fillRef idx="0">
              <a:schemeClr val="accent2"/>
            </a:fillRef>
            <a:effectRef idx="1">
              <a:schemeClr val="accent2"/>
            </a:effectRef>
            <a:fontRef idx="minor">
              <a:schemeClr val="tx1"/>
            </a:fontRef>
          </p:style>
        </p:cxnSp>
        <p:sp>
          <p:nvSpPr>
            <p:cNvPr id="51" name="Block Arc 50"/>
            <p:cNvSpPr/>
            <p:nvPr/>
          </p:nvSpPr>
          <p:spPr>
            <a:xfrm rot="5400000">
              <a:off x="7702550" y="222250"/>
              <a:ext cx="749300" cy="762000"/>
            </a:xfrm>
            <a:prstGeom prst="blockArc">
              <a:avLst>
                <a:gd name="adj1" fmla="val 10800000"/>
                <a:gd name="adj2" fmla="val 0"/>
                <a:gd name="adj3" fmla="val 9746"/>
              </a:avLst>
            </a:prstGeom>
            <a:grpFill/>
            <a:ln w="0">
              <a:solidFill>
                <a:srgbClr val="FFFF00"/>
              </a:solidFill>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grpSp>
      <p:grpSp>
        <p:nvGrpSpPr>
          <p:cNvPr id="10" name="Group 9"/>
          <p:cNvGrpSpPr/>
          <p:nvPr/>
        </p:nvGrpSpPr>
        <p:grpSpPr>
          <a:xfrm>
            <a:off x="5054717" y="1979506"/>
            <a:ext cx="265176" cy="660194"/>
            <a:chOff x="3745381" y="4027019"/>
            <a:chExt cx="265176" cy="660194"/>
          </a:xfrm>
        </p:grpSpPr>
        <p:grpSp>
          <p:nvGrpSpPr>
            <p:cNvPr id="12" name="Group 110"/>
            <p:cNvGrpSpPr>
              <a:grpSpLocks noChangeAspect="1"/>
            </p:cNvGrpSpPr>
            <p:nvPr/>
          </p:nvGrpSpPr>
          <p:grpSpPr>
            <a:xfrm rot="14400000">
              <a:off x="3657600" y="4114800"/>
              <a:ext cx="440738" cy="265176"/>
              <a:chOff x="863651" y="1560307"/>
              <a:chExt cx="5382079" cy="3238203"/>
            </a:xfrm>
          </p:grpSpPr>
          <p:sp>
            <p:nvSpPr>
              <p:cNvPr id="37" name="Line 29"/>
              <p:cNvSpPr>
                <a:spLocks noChangeShapeType="1"/>
              </p:cNvSpPr>
              <p:nvPr/>
            </p:nvSpPr>
            <p:spPr bwMode="auto">
              <a:xfrm rot="8410149" flipV="1">
                <a:off x="863651" y="3162648"/>
                <a:ext cx="5382079" cy="38370"/>
              </a:xfrm>
              <a:prstGeom prst="line">
                <a:avLst/>
              </a:prstGeom>
              <a:noFill/>
              <a:ln w="22225" cap="flat" cmpd="sng" algn="ctr">
                <a:solidFill>
                  <a:srgbClr val="CCFFCC"/>
                </a:solidFill>
                <a:prstDash val="solid"/>
                <a:round/>
                <a:headEnd type="none" w="med" len="med"/>
                <a:tailEnd type="none" w="med" len="med"/>
              </a:ln>
              <a:effectLst/>
            </p:spPr>
            <p:txBody>
              <a:bodyPr/>
              <a:lstStyle/>
              <a:p>
                <a:endParaRPr lang="en-US" sz="1200"/>
              </a:p>
            </p:txBody>
          </p:sp>
          <p:grpSp>
            <p:nvGrpSpPr>
              <p:cNvPr id="38" name="Group 5"/>
              <p:cNvGrpSpPr/>
              <p:nvPr/>
            </p:nvGrpSpPr>
            <p:grpSpPr>
              <a:xfrm rot="19251078">
                <a:off x="979959" y="4262458"/>
                <a:ext cx="1134166" cy="536052"/>
                <a:chOff x="1567543" y="3069775"/>
                <a:chExt cx="1516731" cy="1066796"/>
              </a:xfrm>
            </p:grpSpPr>
            <p:sp>
              <p:nvSpPr>
                <p:cNvPr id="42" name="Arc 3"/>
                <p:cNvSpPr/>
                <p:nvPr/>
              </p:nvSpPr>
              <p:spPr>
                <a:xfrm>
                  <a:off x="1567543" y="3106057"/>
                  <a:ext cx="754743" cy="1030514"/>
                </a:xfrm>
                <a:prstGeom prst="arc">
                  <a:avLst>
                    <a:gd name="adj1" fmla="val 5283501"/>
                    <a:gd name="adj2" fmla="val 0"/>
                  </a:avLst>
                </a:prstGeom>
                <a:ln w="22225" cap="flat" cmpd="sng" algn="ctr">
                  <a:solidFill>
                    <a:srgbClr val="CCFFC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200"/>
                </a:p>
              </p:txBody>
            </p:sp>
            <p:sp>
              <p:nvSpPr>
                <p:cNvPr id="43" name="Arc 4"/>
                <p:cNvSpPr/>
                <p:nvPr/>
              </p:nvSpPr>
              <p:spPr>
                <a:xfrm rot="10800000">
                  <a:off x="2329531" y="3069775"/>
                  <a:ext cx="754743" cy="1030514"/>
                </a:xfrm>
                <a:prstGeom prst="arc">
                  <a:avLst>
                    <a:gd name="adj1" fmla="val 15843954"/>
                    <a:gd name="adj2" fmla="val 0"/>
                  </a:avLst>
                </a:prstGeom>
                <a:ln w="22225" cap="flat" cmpd="sng" algn="ctr">
                  <a:solidFill>
                    <a:srgbClr val="CCFFC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200"/>
                </a:p>
              </p:txBody>
            </p:sp>
          </p:grpSp>
          <p:grpSp>
            <p:nvGrpSpPr>
              <p:cNvPr id="39" name="Group 6"/>
              <p:cNvGrpSpPr/>
              <p:nvPr/>
            </p:nvGrpSpPr>
            <p:grpSpPr>
              <a:xfrm rot="8532875">
                <a:off x="4993284" y="1560307"/>
                <a:ext cx="1134166" cy="536052"/>
                <a:chOff x="1567543" y="3069775"/>
                <a:chExt cx="1516731" cy="1066796"/>
              </a:xfrm>
            </p:grpSpPr>
            <p:sp>
              <p:nvSpPr>
                <p:cNvPr id="40" name="Arc 39"/>
                <p:cNvSpPr/>
                <p:nvPr/>
              </p:nvSpPr>
              <p:spPr>
                <a:xfrm>
                  <a:off x="1567543" y="3106057"/>
                  <a:ext cx="754743" cy="1030514"/>
                </a:xfrm>
                <a:prstGeom prst="arc">
                  <a:avLst>
                    <a:gd name="adj1" fmla="val 5283501"/>
                    <a:gd name="adj2" fmla="val 0"/>
                  </a:avLst>
                </a:prstGeom>
                <a:ln w="22225" cap="flat" cmpd="sng" algn="ctr">
                  <a:solidFill>
                    <a:srgbClr val="CCFFC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200"/>
                </a:p>
              </p:txBody>
            </p:sp>
            <p:sp>
              <p:nvSpPr>
                <p:cNvPr id="41" name="Arc 40"/>
                <p:cNvSpPr/>
                <p:nvPr/>
              </p:nvSpPr>
              <p:spPr>
                <a:xfrm rot="10800000">
                  <a:off x="2329531" y="3069775"/>
                  <a:ext cx="754743" cy="1030514"/>
                </a:xfrm>
                <a:prstGeom prst="arc">
                  <a:avLst>
                    <a:gd name="adj1" fmla="val 15843954"/>
                    <a:gd name="adj2" fmla="val 0"/>
                  </a:avLst>
                </a:prstGeom>
                <a:ln w="22225" cap="flat" cmpd="sng" algn="ctr">
                  <a:solidFill>
                    <a:srgbClr val="CCFFC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200"/>
                </a:p>
              </p:txBody>
            </p:sp>
          </p:grpSp>
        </p:grpSp>
        <p:grpSp>
          <p:nvGrpSpPr>
            <p:cNvPr id="13" name="Group 110"/>
            <p:cNvGrpSpPr>
              <a:grpSpLocks noChangeAspect="1"/>
            </p:cNvGrpSpPr>
            <p:nvPr/>
          </p:nvGrpSpPr>
          <p:grpSpPr>
            <a:xfrm rot="14400000">
              <a:off x="3657600" y="4187952"/>
              <a:ext cx="440738" cy="265176"/>
              <a:chOff x="863651" y="1560307"/>
              <a:chExt cx="5382079" cy="3238203"/>
            </a:xfrm>
          </p:grpSpPr>
          <p:sp>
            <p:nvSpPr>
              <p:cNvPr id="30" name="Line 29"/>
              <p:cNvSpPr>
                <a:spLocks noChangeShapeType="1"/>
              </p:cNvSpPr>
              <p:nvPr/>
            </p:nvSpPr>
            <p:spPr bwMode="auto">
              <a:xfrm rot="8410149" flipV="1">
                <a:off x="863651" y="3162648"/>
                <a:ext cx="5382079" cy="38370"/>
              </a:xfrm>
              <a:prstGeom prst="line">
                <a:avLst/>
              </a:prstGeom>
              <a:noFill/>
              <a:ln w="22225" cap="flat" cmpd="sng" algn="ctr">
                <a:solidFill>
                  <a:srgbClr val="CCFFCC"/>
                </a:solidFill>
                <a:prstDash val="solid"/>
                <a:round/>
                <a:headEnd type="none" w="med" len="med"/>
                <a:tailEnd type="none" w="med" len="med"/>
              </a:ln>
              <a:effectLst/>
            </p:spPr>
            <p:txBody>
              <a:bodyPr/>
              <a:lstStyle/>
              <a:p>
                <a:endParaRPr lang="en-US" sz="1200"/>
              </a:p>
            </p:txBody>
          </p:sp>
          <p:grpSp>
            <p:nvGrpSpPr>
              <p:cNvPr id="31" name="Group 5"/>
              <p:cNvGrpSpPr/>
              <p:nvPr/>
            </p:nvGrpSpPr>
            <p:grpSpPr>
              <a:xfrm rot="19251078">
                <a:off x="979959" y="4262458"/>
                <a:ext cx="1134166" cy="536052"/>
                <a:chOff x="1567543" y="3069775"/>
                <a:chExt cx="1516731" cy="1066796"/>
              </a:xfrm>
            </p:grpSpPr>
            <p:sp>
              <p:nvSpPr>
                <p:cNvPr id="35" name="Arc 3"/>
                <p:cNvSpPr/>
                <p:nvPr/>
              </p:nvSpPr>
              <p:spPr>
                <a:xfrm>
                  <a:off x="1567543" y="3106057"/>
                  <a:ext cx="754743" cy="1030514"/>
                </a:xfrm>
                <a:prstGeom prst="arc">
                  <a:avLst>
                    <a:gd name="adj1" fmla="val 5283501"/>
                    <a:gd name="adj2" fmla="val 0"/>
                  </a:avLst>
                </a:prstGeom>
                <a:ln w="22225" cap="flat" cmpd="sng" algn="ctr">
                  <a:solidFill>
                    <a:srgbClr val="CCFFC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200"/>
                </a:p>
              </p:txBody>
            </p:sp>
            <p:sp>
              <p:nvSpPr>
                <p:cNvPr id="36" name="Arc 4"/>
                <p:cNvSpPr/>
                <p:nvPr/>
              </p:nvSpPr>
              <p:spPr>
                <a:xfrm rot="10800000">
                  <a:off x="2329531" y="3069775"/>
                  <a:ext cx="754743" cy="1030514"/>
                </a:xfrm>
                <a:prstGeom prst="arc">
                  <a:avLst>
                    <a:gd name="adj1" fmla="val 15843954"/>
                    <a:gd name="adj2" fmla="val 0"/>
                  </a:avLst>
                </a:prstGeom>
                <a:ln w="22225" cap="flat" cmpd="sng" algn="ctr">
                  <a:solidFill>
                    <a:srgbClr val="CCFFC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200"/>
                </a:p>
              </p:txBody>
            </p:sp>
          </p:grpSp>
          <p:grpSp>
            <p:nvGrpSpPr>
              <p:cNvPr id="32" name="Group 6"/>
              <p:cNvGrpSpPr/>
              <p:nvPr/>
            </p:nvGrpSpPr>
            <p:grpSpPr>
              <a:xfrm rot="8532875">
                <a:off x="4993284" y="1560307"/>
                <a:ext cx="1134166" cy="536052"/>
                <a:chOff x="1567543" y="3069775"/>
                <a:chExt cx="1516731" cy="1066796"/>
              </a:xfrm>
            </p:grpSpPr>
            <p:sp>
              <p:nvSpPr>
                <p:cNvPr id="33" name="Arc 32"/>
                <p:cNvSpPr/>
                <p:nvPr/>
              </p:nvSpPr>
              <p:spPr>
                <a:xfrm>
                  <a:off x="1567543" y="3106057"/>
                  <a:ext cx="754743" cy="1030514"/>
                </a:xfrm>
                <a:prstGeom prst="arc">
                  <a:avLst>
                    <a:gd name="adj1" fmla="val 5283501"/>
                    <a:gd name="adj2" fmla="val 0"/>
                  </a:avLst>
                </a:prstGeom>
                <a:ln w="22225" cap="flat" cmpd="sng" algn="ctr">
                  <a:solidFill>
                    <a:srgbClr val="CCFFC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200"/>
                </a:p>
              </p:txBody>
            </p:sp>
            <p:sp>
              <p:nvSpPr>
                <p:cNvPr id="34" name="Arc 33"/>
                <p:cNvSpPr/>
                <p:nvPr/>
              </p:nvSpPr>
              <p:spPr>
                <a:xfrm rot="10800000">
                  <a:off x="2329531" y="3069775"/>
                  <a:ext cx="754743" cy="1030514"/>
                </a:xfrm>
                <a:prstGeom prst="arc">
                  <a:avLst>
                    <a:gd name="adj1" fmla="val 15843954"/>
                    <a:gd name="adj2" fmla="val 0"/>
                  </a:avLst>
                </a:prstGeom>
                <a:ln w="22225" cap="flat" cmpd="sng" algn="ctr">
                  <a:solidFill>
                    <a:srgbClr val="CCFFC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200"/>
                </a:p>
              </p:txBody>
            </p:sp>
          </p:grpSp>
        </p:grpSp>
        <p:grpSp>
          <p:nvGrpSpPr>
            <p:cNvPr id="14" name="Group 110"/>
            <p:cNvGrpSpPr>
              <a:grpSpLocks noChangeAspect="1"/>
            </p:cNvGrpSpPr>
            <p:nvPr/>
          </p:nvGrpSpPr>
          <p:grpSpPr>
            <a:xfrm rot="14400000">
              <a:off x="3657600" y="4261104"/>
              <a:ext cx="440738" cy="265176"/>
              <a:chOff x="863651" y="1560307"/>
              <a:chExt cx="5382079" cy="3238203"/>
            </a:xfrm>
          </p:grpSpPr>
          <p:sp>
            <p:nvSpPr>
              <p:cNvPr id="23" name="Line 29"/>
              <p:cNvSpPr>
                <a:spLocks noChangeShapeType="1"/>
              </p:cNvSpPr>
              <p:nvPr/>
            </p:nvSpPr>
            <p:spPr bwMode="auto">
              <a:xfrm rot="8410149" flipV="1">
                <a:off x="863651" y="3162648"/>
                <a:ext cx="5382079" cy="38370"/>
              </a:xfrm>
              <a:prstGeom prst="line">
                <a:avLst/>
              </a:prstGeom>
              <a:noFill/>
              <a:ln w="22225" cap="flat" cmpd="sng" algn="ctr">
                <a:solidFill>
                  <a:srgbClr val="CCFFCC"/>
                </a:solidFill>
                <a:prstDash val="solid"/>
                <a:round/>
                <a:headEnd type="none" w="med" len="med"/>
                <a:tailEnd type="none" w="med" len="med"/>
              </a:ln>
              <a:effectLst/>
            </p:spPr>
            <p:txBody>
              <a:bodyPr/>
              <a:lstStyle/>
              <a:p>
                <a:endParaRPr lang="en-US" sz="1200"/>
              </a:p>
            </p:txBody>
          </p:sp>
          <p:grpSp>
            <p:nvGrpSpPr>
              <p:cNvPr id="24" name="Group 5"/>
              <p:cNvGrpSpPr/>
              <p:nvPr/>
            </p:nvGrpSpPr>
            <p:grpSpPr>
              <a:xfrm rot="19251078">
                <a:off x="979959" y="4262458"/>
                <a:ext cx="1134166" cy="536052"/>
                <a:chOff x="1567543" y="3069775"/>
                <a:chExt cx="1516731" cy="1066796"/>
              </a:xfrm>
            </p:grpSpPr>
            <p:sp>
              <p:nvSpPr>
                <p:cNvPr id="28" name="Arc 3"/>
                <p:cNvSpPr/>
                <p:nvPr/>
              </p:nvSpPr>
              <p:spPr>
                <a:xfrm>
                  <a:off x="1567543" y="3106057"/>
                  <a:ext cx="754743" cy="1030514"/>
                </a:xfrm>
                <a:prstGeom prst="arc">
                  <a:avLst>
                    <a:gd name="adj1" fmla="val 5283501"/>
                    <a:gd name="adj2" fmla="val 0"/>
                  </a:avLst>
                </a:prstGeom>
                <a:ln w="22225" cap="flat" cmpd="sng" algn="ctr">
                  <a:solidFill>
                    <a:srgbClr val="CCFFC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200"/>
                </a:p>
              </p:txBody>
            </p:sp>
            <p:sp>
              <p:nvSpPr>
                <p:cNvPr id="29" name="Arc 4"/>
                <p:cNvSpPr/>
                <p:nvPr/>
              </p:nvSpPr>
              <p:spPr>
                <a:xfrm rot="10800000">
                  <a:off x="2329531" y="3069775"/>
                  <a:ext cx="754743" cy="1030514"/>
                </a:xfrm>
                <a:prstGeom prst="arc">
                  <a:avLst>
                    <a:gd name="adj1" fmla="val 15843954"/>
                    <a:gd name="adj2" fmla="val 0"/>
                  </a:avLst>
                </a:prstGeom>
                <a:ln w="22225" cap="flat" cmpd="sng" algn="ctr">
                  <a:solidFill>
                    <a:srgbClr val="CCFFC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200"/>
                </a:p>
              </p:txBody>
            </p:sp>
          </p:grpSp>
          <p:grpSp>
            <p:nvGrpSpPr>
              <p:cNvPr id="25" name="Group 6"/>
              <p:cNvGrpSpPr/>
              <p:nvPr/>
            </p:nvGrpSpPr>
            <p:grpSpPr>
              <a:xfrm rot="8532875">
                <a:off x="4993284" y="1560307"/>
                <a:ext cx="1134166" cy="536052"/>
                <a:chOff x="1567543" y="3069775"/>
                <a:chExt cx="1516731" cy="1066796"/>
              </a:xfrm>
            </p:grpSpPr>
            <p:sp>
              <p:nvSpPr>
                <p:cNvPr id="26" name="Arc 25"/>
                <p:cNvSpPr/>
                <p:nvPr/>
              </p:nvSpPr>
              <p:spPr>
                <a:xfrm>
                  <a:off x="1567543" y="3106057"/>
                  <a:ext cx="754743" cy="1030514"/>
                </a:xfrm>
                <a:prstGeom prst="arc">
                  <a:avLst>
                    <a:gd name="adj1" fmla="val 5283501"/>
                    <a:gd name="adj2" fmla="val 0"/>
                  </a:avLst>
                </a:prstGeom>
                <a:ln w="22225" cap="flat" cmpd="sng" algn="ctr">
                  <a:solidFill>
                    <a:srgbClr val="CCFFC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200"/>
                </a:p>
              </p:txBody>
            </p:sp>
            <p:sp>
              <p:nvSpPr>
                <p:cNvPr id="27" name="Arc 26"/>
                <p:cNvSpPr/>
                <p:nvPr/>
              </p:nvSpPr>
              <p:spPr>
                <a:xfrm rot="10800000">
                  <a:off x="2329531" y="3069775"/>
                  <a:ext cx="754743" cy="1030514"/>
                </a:xfrm>
                <a:prstGeom prst="arc">
                  <a:avLst>
                    <a:gd name="adj1" fmla="val 15843954"/>
                    <a:gd name="adj2" fmla="val 0"/>
                  </a:avLst>
                </a:prstGeom>
                <a:ln w="22225" cap="flat" cmpd="sng" algn="ctr">
                  <a:solidFill>
                    <a:srgbClr val="CCFFC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200"/>
                </a:p>
              </p:txBody>
            </p:sp>
          </p:grpSp>
        </p:grpSp>
        <p:grpSp>
          <p:nvGrpSpPr>
            <p:cNvPr id="15" name="Group 110"/>
            <p:cNvGrpSpPr>
              <a:grpSpLocks noChangeAspect="1"/>
            </p:cNvGrpSpPr>
            <p:nvPr/>
          </p:nvGrpSpPr>
          <p:grpSpPr>
            <a:xfrm rot="14400000">
              <a:off x="3657600" y="4334256"/>
              <a:ext cx="440738" cy="265176"/>
              <a:chOff x="863651" y="1560307"/>
              <a:chExt cx="5382079" cy="3238203"/>
            </a:xfrm>
          </p:grpSpPr>
          <p:sp>
            <p:nvSpPr>
              <p:cNvPr id="16" name="Line 29"/>
              <p:cNvSpPr>
                <a:spLocks noChangeShapeType="1"/>
              </p:cNvSpPr>
              <p:nvPr/>
            </p:nvSpPr>
            <p:spPr bwMode="auto">
              <a:xfrm rot="8410149" flipV="1">
                <a:off x="863651" y="3162648"/>
                <a:ext cx="5382079" cy="38370"/>
              </a:xfrm>
              <a:prstGeom prst="line">
                <a:avLst/>
              </a:prstGeom>
              <a:noFill/>
              <a:ln w="22225" cap="flat" cmpd="sng" algn="ctr">
                <a:solidFill>
                  <a:srgbClr val="CCFFCC"/>
                </a:solidFill>
                <a:prstDash val="solid"/>
                <a:round/>
                <a:headEnd type="none" w="med" len="med"/>
                <a:tailEnd type="none" w="med" len="med"/>
              </a:ln>
              <a:effectLst/>
            </p:spPr>
            <p:txBody>
              <a:bodyPr/>
              <a:lstStyle/>
              <a:p>
                <a:endParaRPr lang="en-US" sz="1200"/>
              </a:p>
            </p:txBody>
          </p:sp>
          <p:grpSp>
            <p:nvGrpSpPr>
              <p:cNvPr id="17" name="Group 5"/>
              <p:cNvGrpSpPr/>
              <p:nvPr/>
            </p:nvGrpSpPr>
            <p:grpSpPr>
              <a:xfrm rot="19251078">
                <a:off x="979959" y="4262458"/>
                <a:ext cx="1134166" cy="536052"/>
                <a:chOff x="1567543" y="3069775"/>
                <a:chExt cx="1516731" cy="1066796"/>
              </a:xfrm>
            </p:grpSpPr>
            <p:sp>
              <p:nvSpPr>
                <p:cNvPr id="21" name="Arc 3"/>
                <p:cNvSpPr/>
                <p:nvPr/>
              </p:nvSpPr>
              <p:spPr>
                <a:xfrm>
                  <a:off x="1567543" y="3106057"/>
                  <a:ext cx="754743" cy="1030514"/>
                </a:xfrm>
                <a:prstGeom prst="arc">
                  <a:avLst>
                    <a:gd name="adj1" fmla="val 5283501"/>
                    <a:gd name="adj2" fmla="val 0"/>
                  </a:avLst>
                </a:prstGeom>
                <a:ln w="22225" cap="flat" cmpd="sng" algn="ctr">
                  <a:solidFill>
                    <a:srgbClr val="CCFFC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200"/>
                </a:p>
              </p:txBody>
            </p:sp>
            <p:sp>
              <p:nvSpPr>
                <p:cNvPr id="22" name="Arc 4"/>
                <p:cNvSpPr/>
                <p:nvPr/>
              </p:nvSpPr>
              <p:spPr>
                <a:xfrm rot="10800000">
                  <a:off x="2329531" y="3069775"/>
                  <a:ext cx="754743" cy="1030514"/>
                </a:xfrm>
                <a:prstGeom prst="arc">
                  <a:avLst>
                    <a:gd name="adj1" fmla="val 15843954"/>
                    <a:gd name="adj2" fmla="val 0"/>
                  </a:avLst>
                </a:prstGeom>
                <a:ln w="22225" cap="flat" cmpd="sng" algn="ctr">
                  <a:solidFill>
                    <a:srgbClr val="CCFFC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200"/>
                </a:p>
              </p:txBody>
            </p:sp>
          </p:grpSp>
          <p:grpSp>
            <p:nvGrpSpPr>
              <p:cNvPr id="18" name="Group 6"/>
              <p:cNvGrpSpPr/>
              <p:nvPr/>
            </p:nvGrpSpPr>
            <p:grpSpPr>
              <a:xfrm rot="8532875">
                <a:off x="4993284" y="1560307"/>
                <a:ext cx="1134166" cy="536052"/>
                <a:chOff x="1567543" y="3069775"/>
                <a:chExt cx="1516731" cy="1066796"/>
              </a:xfrm>
            </p:grpSpPr>
            <p:sp>
              <p:nvSpPr>
                <p:cNvPr id="19" name="Arc 18"/>
                <p:cNvSpPr/>
                <p:nvPr/>
              </p:nvSpPr>
              <p:spPr>
                <a:xfrm>
                  <a:off x="1567543" y="3106057"/>
                  <a:ext cx="754743" cy="1030514"/>
                </a:xfrm>
                <a:prstGeom prst="arc">
                  <a:avLst>
                    <a:gd name="adj1" fmla="val 5283501"/>
                    <a:gd name="adj2" fmla="val 0"/>
                  </a:avLst>
                </a:prstGeom>
                <a:ln w="22225" cap="flat" cmpd="sng" algn="ctr">
                  <a:solidFill>
                    <a:srgbClr val="CCFFC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200"/>
                </a:p>
              </p:txBody>
            </p:sp>
            <p:sp>
              <p:nvSpPr>
                <p:cNvPr id="20" name="Arc 19"/>
                <p:cNvSpPr/>
                <p:nvPr/>
              </p:nvSpPr>
              <p:spPr>
                <a:xfrm rot="10800000">
                  <a:off x="2329531" y="3069775"/>
                  <a:ext cx="754743" cy="1030514"/>
                </a:xfrm>
                <a:prstGeom prst="arc">
                  <a:avLst>
                    <a:gd name="adj1" fmla="val 15843954"/>
                    <a:gd name="adj2" fmla="val 0"/>
                  </a:avLst>
                </a:prstGeom>
                <a:ln w="22225" cap="flat" cmpd="sng" algn="ctr">
                  <a:solidFill>
                    <a:srgbClr val="CCFFCC"/>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200"/>
                </a:p>
              </p:txBody>
            </p:sp>
          </p:grpSp>
        </p:grpSp>
      </p:grpSp>
      <p:sp>
        <p:nvSpPr>
          <p:cNvPr id="11" name="TextBox 10"/>
          <p:cNvSpPr txBox="1"/>
          <p:nvPr/>
        </p:nvSpPr>
        <p:spPr>
          <a:xfrm>
            <a:off x="5060657" y="1749501"/>
            <a:ext cx="1011089" cy="400110"/>
          </a:xfrm>
          <a:prstGeom prst="rect">
            <a:avLst/>
          </a:prstGeom>
          <a:noFill/>
        </p:spPr>
        <p:txBody>
          <a:bodyPr wrap="none" rtlCol="0">
            <a:spAutoFit/>
          </a:bodyPr>
          <a:lstStyle/>
          <a:p>
            <a:r>
              <a:rPr lang="en-US" sz="2000" dirty="0" smtClean="0">
                <a:solidFill>
                  <a:srgbClr val="CCFFCC"/>
                </a:solidFill>
              </a:rPr>
              <a:t>Citation</a:t>
            </a:r>
            <a:endParaRPr lang="en-US" sz="2000" dirty="0">
              <a:solidFill>
                <a:srgbClr val="CCFFCC"/>
              </a:solidFill>
            </a:endParaRPr>
          </a:p>
        </p:txBody>
      </p:sp>
      <p:sp>
        <p:nvSpPr>
          <p:cNvPr id="52" name="TextBox 51"/>
          <p:cNvSpPr txBox="1"/>
          <p:nvPr/>
        </p:nvSpPr>
        <p:spPr>
          <a:xfrm>
            <a:off x="186578" y="3290719"/>
            <a:ext cx="8803589" cy="3294748"/>
          </a:xfrm>
          <a:prstGeom prst="rect">
            <a:avLst/>
          </a:prstGeom>
          <a:noFill/>
        </p:spPr>
        <p:txBody>
          <a:bodyPr wrap="square" rtlCol="0">
            <a:spAutoFit/>
          </a:bodyPr>
          <a:lstStyle/>
          <a:p>
            <a:r>
              <a:rPr lang="en-US" sz="2000" dirty="0" smtClean="0"/>
              <a:t>ER</a:t>
            </a:r>
            <a:r>
              <a:rPr lang="en-US" sz="2000" dirty="0"/>
              <a:t>-2 and DC-8:  Race tracks with </a:t>
            </a:r>
            <a:r>
              <a:rPr lang="en-US" sz="2000" dirty="0" smtClean="0"/>
              <a:t>60 to 100 </a:t>
            </a:r>
            <a:r>
              <a:rPr lang="en-US" sz="2000" dirty="0"/>
              <a:t>km straight leg sections oriented along the mean cloud (mid-level) flow.   If available </a:t>
            </a:r>
            <a:r>
              <a:rPr lang="en-US" sz="2000" dirty="0" err="1"/>
              <a:t>polarimeter</a:t>
            </a:r>
            <a:r>
              <a:rPr lang="en-US" sz="2000" dirty="0"/>
              <a:t>/</a:t>
            </a:r>
            <a:r>
              <a:rPr lang="en-US" sz="2000" dirty="0" err="1"/>
              <a:t>AirMSPI</a:t>
            </a:r>
            <a:r>
              <a:rPr lang="en-US" sz="2000" dirty="0"/>
              <a:t> </a:t>
            </a:r>
            <a:r>
              <a:rPr lang="en-US" sz="2000" dirty="0" smtClean="0"/>
              <a:t>should </a:t>
            </a:r>
            <a:r>
              <a:rPr lang="en-US" sz="2000" dirty="0"/>
              <a:t>be flown on ER-</a:t>
            </a:r>
            <a:r>
              <a:rPr lang="en-US" sz="2000" dirty="0" smtClean="0"/>
              <a:t>2 (with at least one ER-2 near the solar plane).  Desired: additional time (2 hours?) on station before or after citation to collect additional Z/</a:t>
            </a:r>
            <a:r>
              <a:rPr lang="en-US" sz="2000" dirty="0" err="1" smtClean="0"/>
              <a:t>Vd</a:t>
            </a:r>
            <a:r>
              <a:rPr lang="en-US" sz="2000" dirty="0" smtClean="0"/>
              <a:t> statistics </a:t>
            </a:r>
            <a:endParaRPr lang="en-US" sz="2000" b="1" dirty="0" smtClean="0"/>
          </a:p>
          <a:p>
            <a:pPr>
              <a:lnSpc>
                <a:spcPct val="90000"/>
              </a:lnSpc>
            </a:pPr>
            <a:endParaRPr lang="en-US" sz="1600" dirty="0"/>
          </a:p>
          <a:p>
            <a:pPr>
              <a:lnSpc>
                <a:spcPct val="90000"/>
              </a:lnSpc>
            </a:pPr>
            <a:r>
              <a:rPr lang="en-US" dirty="0" smtClean="0"/>
              <a:t>Notes:</a:t>
            </a:r>
            <a:endParaRPr lang="en-US" dirty="0"/>
          </a:p>
          <a:p>
            <a:pPr marL="285750" indent="-285750">
              <a:lnSpc>
                <a:spcPct val="90000"/>
              </a:lnSpc>
              <a:buFont typeface="Arial"/>
              <a:buChar char="•"/>
            </a:pPr>
            <a:r>
              <a:rPr lang="en-US" dirty="0" smtClean="0"/>
              <a:t>Single layer clouds (i.e. no cirrus) are required.</a:t>
            </a:r>
          </a:p>
          <a:p>
            <a:pPr marL="285750" indent="-285750">
              <a:lnSpc>
                <a:spcPct val="90000"/>
              </a:lnSpc>
              <a:buFont typeface="Arial"/>
              <a:buChar char="•"/>
            </a:pPr>
            <a:r>
              <a:rPr lang="en-US" dirty="0" smtClean="0"/>
              <a:t>ACE goals include investigating the effect of spatial inhomogeneity on retrievals in weak convective updrafts, especially as pertains to radar </a:t>
            </a:r>
            <a:r>
              <a:rPr lang="en-US" dirty="0"/>
              <a:t>D</a:t>
            </a:r>
            <a:r>
              <a:rPr lang="en-US" dirty="0" smtClean="0"/>
              <a:t>oppler accuracy</a:t>
            </a:r>
            <a:r>
              <a:rPr lang="en-US" dirty="0"/>
              <a:t> </a:t>
            </a:r>
            <a:r>
              <a:rPr lang="en-US" dirty="0" smtClean="0"/>
              <a:t>and FOV needed to estimate </a:t>
            </a:r>
            <a:r>
              <a:rPr lang="en-US" dirty="0"/>
              <a:t>vertical mass </a:t>
            </a:r>
            <a:r>
              <a:rPr lang="en-US" dirty="0" smtClean="0"/>
              <a:t>fluxes.</a:t>
            </a:r>
          </a:p>
          <a:p>
            <a:pPr marL="285750" indent="-285750">
              <a:lnSpc>
                <a:spcPct val="90000"/>
              </a:lnSpc>
              <a:buFont typeface="Arial"/>
              <a:buChar char="•"/>
            </a:pPr>
            <a:r>
              <a:rPr lang="en-US" dirty="0" smtClean="0"/>
              <a:t>ACE goal also include testing ability of retrievals to simultaneously obtain IWP </a:t>
            </a:r>
            <a:r>
              <a:rPr lang="en-US" dirty="0"/>
              <a:t>vs. LWP </a:t>
            </a:r>
            <a:r>
              <a:rPr lang="en-US" dirty="0" smtClean="0"/>
              <a:t>and Rain vs. Snow rate when mixed-phase cloud is possible (and perhaps even likely).</a:t>
            </a:r>
          </a:p>
        </p:txBody>
      </p:sp>
    </p:spTree>
    <p:extLst>
      <p:ext uri="{BB962C8B-B14F-4D97-AF65-F5344CB8AC3E}">
        <p14:creationId xmlns:p14="http://schemas.microsoft.com/office/powerpoint/2010/main" val="679574864"/>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9483" y="2277"/>
            <a:ext cx="5310338" cy="5201424"/>
          </a:xfrm>
          <a:prstGeom prst="rect">
            <a:avLst/>
          </a:prstGeom>
          <a:noFill/>
        </p:spPr>
        <p:txBody>
          <a:bodyPr wrap="square" rtlCol="0">
            <a:spAutoFit/>
          </a:bodyPr>
          <a:lstStyle/>
          <a:p>
            <a:pPr lvl="1"/>
            <a:r>
              <a:rPr lang="en-US" sz="2800" b="1" dirty="0" smtClean="0"/>
              <a:t>Off-Shore Frontal Bands</a:t>
            </a:r>
          </a:p>
          <a:p>
            <a:pPr lvl="1"/>
            <a:endParaRPr lang="en-US" sz="800" dirty="0" smtClean="0"/>
          </a:p>
          <a:p>
            <a:r>
              <a:rPr lang="en-US" sz="2000" dirty="0" smtClean="0"/>
              <a:t>Focus: </a:t>
            </a:r>
            <a:r>
              <a:rPr lang="en-US" sz="2000" b="1" dirty="0" smtClean="0"/>
              <a:t>Mixed phase </a:t>
            </a:r>
            <a:r>
              <a:rPr lang="en-US" sz="2000" b="1" dirty="0"/>
              <a:t>p</a:t>
            </a:r>
            <a:r>
              <a:rPr lang="en-US" sz="2000" b="1" dirty="0" smtClean="0"/>
              <a:t>rocess </a:t>
            </a:r>
            <a:r>
              <a:rPr lang="en-US" sz="2000" dirty="0" smtClean="0"/>
              <a:t>(riming, aggregation, new </a:t>
            </a:r>
            <a:r>
              <a:rPr lang="en-US" sz="2000" dirty="0"/>
              <a:t>i</a:t>
            </a:r>
            <a:r>
              <a:rPr lang="en-US" sz="2000" dirty="0" smtClean="0"/>
              <a:t>ce </a:t>
            </a:r>
            <a:r>
              <a:rPr lang="en-US" sz="2000" dirty="0"/>
              <a:t>p</a:t>
            </a:r>
            <a:r>
              <a:rPr lang="en-US" sz="2000" dirty="0" smtClean="0"/>
              <a:t>roduction) and </a:t>
            </a:r>
            <a:r>
              <a:rPr lang="en-US" sz="2000" b="1" dirty="0" smtClean="0"/>
              <a:t>precipitation</a:t>
            </a:r>
          </a:p>
          <a:p>
            <a:endParaRPr lang="en-US" sz="800" b="1" dirty="0"/>
          </a:p>
          <a:p>
            <a:r>
              <a:rPr lang="en-US" sz="2000" dirty="0"/>
              <a:t>ER-2 and DC-8</a:t>
            </a:r>
            <a:r>
              <a:rPr lang="en-US" sz="2000" dirty="0" smtClean="0"/>
              <a:t>: Race tracks along the frontal boundary </a:t>
            </a:r>
            <a:r>
              <a:rPr lang="en-US" sz="2000" dirty="0"/>
              <a:t>with </a:t>
            </a:r>
            <a:r>
              <a:rPr lang="en-US" sz="2000" dirty="0" smtClean="0"/>
              <a:t>100 to 120 km </a:t>
            </a:r>
            <a:r>
              <a:rPr lang="en-US" sz="2000" dirty="0"/>
              <a:t>straight leg </a:t>
            </a:r>
            <a:r>
              <a:rPr lang="en-US" sz="2000" dirty="0" smtClean="0"/>
              <a:t>sections (perhaps 30 km apart).  Depending on speed of the front, race tracks may be fixed (capturing the frontal passage) or drift with the front.</a:t>
            </a:r>
          </a:p>
          <a:p>
            <a:endParaRPr lang="en-US" sz="800" b="1" dirty="0" smtClean="0"/>
          </a:p>
          <a:p>
            <a:r>
              <a:rPr lang="en-US" sz="2000" dirty="0" smtClean="0"/>
              <a:t>Citation: Short stacked-legs with focus on </a:t>
            </a:r>
            <a:r>
              <a:rPr lang="en-US" sz="2000" b="1" dirty="0" smtClean="0"/>
              <a:t>near-surface precipitation </a:t>
            </a:r>
            <a:r>
              <a:rPr lang="en-US" sz="2000" dirty="0" smtClean="0"/>
              <a:t>and the </a:t>
            </a:r>
            <a:r>
              <a:rPr lang="en-US" sz="2000" b="1" dirty="0" smtClean="0"/>
              <a:t>mixed-phase region.   </a:t>
            </a:r>
            <a:r>
              <a:rPr lang="en-US" sz="2000" dirty="0" smtClean="0"/>
              <a:t>However, some observations of the ice-only region (that includes crystal habit) are needed (i.e. observations at / below -30</a:t>
            </a:r>
            <a:r>
              <a:rPr lang="en-US" sz="2000" baseline="30000" dirty="0" smtClean="0"/>
              <a:t>o</a:t>
            </a:r>
            <a:r>
              <a:rPr lang="en-US" sz="2000" dirty="0" smtClean="0"/>
              <a:t> C).</a:t>
            </a:r>
          </a:p>
          <a:p>
            <a:endParaRPr lang="en-US" sz="2000" dirty="0" smtClean="0"/>
          </a:p>
        </p:txBody>
      </p:sp>
      <p:sp>
        <p:nvSpPr>
          <p:cNvPr id="52" name="TextBox 51"/>
          <p:cNvSpPr txBox="1"/>
          <p:nvPr/>
        </p:nvSpPr>
        <p:spPr>
          <a:xfrm>
            <a:off x="49483" y="4937615"/>
            <a:ext cx="5322501" cy="1842043"/>
          </a:xfrm>
          <a:prstGeom prst="rect">
            <a:avLst/>
          </a:prstGeom>
          <a:noFill/>
        </p:spPr>
        <p:txBody>
          <a:bodyPr wrap="square" rtlCol="0">
            <a:spAutoFit/>
          </a:bodyPr>
          <a:lstStyle/>
          <a:p>
            <a:pPr>
              <a:lnSpc>
                <a:spcPct val="90000"/>
              </a:lnSpc>
            </a:pPr>
            <a:r>
              <a:rPr lang="en-US" dirty="0" smtClean="0"/>
              <a:t>Notes:</a:t>
            </a:r>
            <a:endParaRPr lang="en-US" dirty="0"/>
          </a:p>
          <a:p>
            <a:pPr marL="285750" indent="-285750">
              <a:lnSpc>
                <a:spcPct val="90000"/>
              </a:lnSpc>
              <a:buFont typeface="Arial"/>
              <a:buChar char="•"/>
            </a:pPr>
            <a:r>
              <a:rPr lang="en-US" dirty="0" smtClean="0"/>
              <a:t>Primary objective is evaluating the impact of embedded/intense convection within the front including impact of radar attenuation and multiple scattering on retrievals.</a:t>
            </a:r>
          </a:p>
          <a:p>
            <a:pPr marL="285750" indent="-285750">
              <a:lnSpc>
                <a:spcPct val="90000"/>
              </a:lnSpc>
              <a:buFont typeface="Arial"/>
              <a:buChar char="•"/>
            </a:pPr>
            <a:r>
              <a:rPr lang="en-US" dirty="0"/>
              <a:t>I</a:t>
            </a:r>
            <a:r>
              <a:rPr lang="en-US" dirty="0" smtClean="0"/>
              <a:t>ncreased need for ice-only microphysics in trailing </a:t>
            </a:r>
            <a:r>
              <a:rPr lang="en-US" dirty="0" err="1" smtClean="0"/>
              <a:t>stratiform</a:t>
            </a:r>
            <a:r>
              <a:rPr lang="en-US" dirty="0" smtClean="0"/>
              <a:t> region.</a:t>
            </a:r>
          </a:p>
        </p:txBody>
      </p:sp>
      <p:grpSp>
        <p:nvGrpSpPr>
          <p:cNvPr id="61" name="Group 60"/>
          <p:cNvGrpSpPr/>
          <p:nvPr/>
        </p:nvGrpSpPr>
        <p:grpSpPr>
          <a:xfrm>
            <a:off x="5359820" y="148469"/>
            <a:ext cx="3680007" cy="3583984"/>
            <a:chOff x="155393" y="387874"/>
            <a:chExt cx="3680007" cy="3829304"/>
          </a:xfrm>
        </p:grpSpPr>
        <p:grpSp>
          <p:nvGrpSpPr>
            <p:cNvPr id="62" name="Group 61"/>
            <p:cNvGrpSpPr/>
            <p:nvPr/>
          </p:nvGrpSpPr>
          <p:grpSpPr>
            <a:xfrm>
              <a:off x="155393" y="387874"/>
              <a:ext cx="3680007" cy="3829304"/>
              <a:chOff x="4517022" y="1192180"/>
              <a:chExt cx="3680007" cy="3984556"/>
            </a:xfrm>
          </p:grpSpPr>
          <p:pic>
            <p:nvPicPr>
              <p:cNvPr id="65" name="Picture 64"/>
              <p:cNvPicPr>
                <a:picLocks noChangeAspect="1"/>
              </p:cNvPicPr>
              <p:nvPr/>
            </p:nvPicPr>
            <p:blipFill rotWithShape="1">
              <a:blip r:embed="rId3"/>
              <a:srcRect r="20466" b="18752"/>
              <a:stretch/>
            </p:blipFill>
            <p:spPr>
              <a:xfrm>
                <a:off x="4517022" y="1192180"/>
                <a:ext cx="3680007" cy="3984556"/>
              </a:xfrm>
              <a:prstGeom prst="rect">
                <a:avLst/>
              </a:prstGeom>
            </p:spPr>
          </p:pic>
          <p:sp>
            <p:nvSpPr>
              <p:cNvPr id="66" name="TextBox 65"/>
              <p:cNvSpPr txBox="1"/>
              <p:nvPr/>
            </p:nvSpPr>
            <p:spPr>
              <a:xfrm>
                <a:off x="6660666" y="4629138"/>
                <a:ext cx="1298928" cy="369332"/>
              </a:xfrm>
              <a:prstGeom prst="rect">
                <a:avLst/>
              </a:prstGeom>
              <a:noFill/>
            </p:spPr>
            <p:txBody>
              <a:bodyPr wrap="none" rtlCol="0">
                <a:spAutoFit/>
              </a:bodyPr>
              <a:lstStyle/>
              <a:p>
                <a:r>
                  <a:rPr lang="en-US" dirty="0" smtClean="0"/>
                  <a:t>11/17/2012</a:t>
                </a:r>
                <a:endParaRPr lang="en-US" dirty="0"/>
              </a:p>
            </p:txBody>
          </p:sp>
        </p:grpSp>
        <p:sp>
          <p:nvSpPr>
            <p:cNvPr id="63" name="Rectangle 62"/>
            <p:cNvSpPr/>
            <p:nvPr/>
          </p:nvSpPr>
          <p:spPr>
            <a:xfrm rot="1593270">
              <a:off x="1973143" y="2669250"/>
              <a:ext cx="216100" cy="873178"/>
            </a:xfrm>
            <a:prstGeom prst="rect">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4" name="Straight Arrow Connector 63"/>
            <p:cNvCxnSpPr/>
            <p:nvPr/>
          </p:nvCxnSpPr>
          <p:spPr>
            <a:xfrm flipV="1">
              <a:off x="2172036" y="3024348"/>
              <a:ext cx="203947" cy="370828"/>
            </a:xfrm>
            <a:prstGeom prst="straightConnector1">
              <a:avLst/>
            </a:prstGeom>
            <a:ln>
              <a:solidFill>
                <a:srgbClr val="FF6600"/>
              </a:solidFill>
              <a:headEnd type="arrow"/>
              <a:tailEnd type="arrow"/>
            </a:ln>
          </p:spPr>
          <p:style>
            <a:lnRef idx="2">
              <a:schemeClr val="accent1"/>
            </a:lnRef>
            <a:fillRef idx="0">
              <a:schemeClr val="accent1"/>
            </a:fillRef>
            <a:effectRef idx="1">
              <a:schemeClr val="accent1"/>
            </a:effectRef>
            <a:fontRef idx="minor">
              <a:schemeClr val="tx1"/>
            </a:fontRef>
          </p:style>
        </p:cxnSp>
      </p:grpSp>
      <p:pic>
        <p:nvPicPr>
          <p:cNvPr id="67" name="Picture 66"/>
          <p:cNvPicPr>
            <a:picLocks noChangeAspect="1"/>
          </p:cNvPicPr>
          <p:nvPr/>
        </p:nvPicPr>
        <p:blipFill rotWithShape="1">
          <a:blip r:embed="rId4"/>
          <a:srcRect t="18667" r="30678" b="27069"/>
          <a:stretch/>
        </p:blipFill>
        <p:spPr>
          <a:xfrm>
            <a:off x="5359820" y="3678506"/>
            <a:ext cx="3680007" cy="3101152"/>
          </a:xfrm>
          <a:prstGeom prst="rect">
            <a:avLst/>
          </a:prstGeom>
        </p:spPr>
      </p:pic>
    </p:spTree>
    <p:extLst>
      <p:ext uri="{BB962C8B-B14F-4D97-AF65-F5344CB8AC3E}">
        <p14:creationId xmlns:p14="http://schemas.microsoft.com/office/powerpoint/2010/main" val="1784606785"/>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86578" y="68257"/>
            <a:ext cx="5437960" cy="3570208"/>
          </a:xfrm>
          <a:prstGeom prst="rect">
            <a:avLst/>
          </a:prstGeom>
          <a:noFill/>
        </p:spPr>
        <p:txBody>
          <a:bodyPr wrap="square" rtlCol="0">
            <a:spAutoFit/>
          </a:bodyPr>
          <a:lstStyle/>
          <a:p>
            <a:pPr lvl="1"/>
            <a:r>
              <a:rPr lang="en-US" sz="2800" b="1" dirty="0" smtClean="0"/>
              <a:t>Pre-Frontal / Warm Sector</a:t>
            </a:r>
          </a:p>
          <a:p>
            <a:pPr lvl="1"/>
            <a:endParaRPr lang="en-US" sz="1000" b="1" dirty="0" smtClean="0"/>
          </a:p>
          <a:p>
            <a:r>
              <a:rPr lang="en-US" sz="2000" dirty="0" smtClean="0"/>
              <a:t>Focus: </a:t>
            </a:r>
            <a:r>
              <a:rPr lang="en-US" sz="2000" b="1" dirty="0" smtClean="0"/>
              <a:t>light precipitation and </a:t>
            </a:r>
            <a:r>
              <a:rPr lang="en-US" sz="2000" b="1" dirty="0" err="1"/>
              <a:t>v</a:t>
            </a:r>
            <a:r>
              <a:rPr lang="en-US" sz="2000" b="1" dirty="0" err="1" smtClean="0"/>
              <a:t>irga</a:t>
            </a:r>
            <a:r>
              <a:rPr lang="en-US" sz="2000" b="1" dirty="0" smtClean="0"/>
              <a:t> </a:t>
            </a:r>
            <a:r>
              <a:rPr lang="en-US" sz="2000" dirty="0" smtClean="0"/>
              <a:t>in prefrontal</a:t>
            </a:r>
            <a:r>
              <a:rPr lang="en-US" sz="2000" dirty="0"/>
              <a:t>/warm </a:t>
            </a:r>
            <a:r>
              <a:rPr lang="en-US" sz="2000" dirty="0" smtClean="0"/>
              <a:t>sector clouds (low or mid-level clouds).  </a:t>
            </a:r>
          </a:p>
          <a:p>
            <a:endParaRPr lang="en-US" sz="800" b="1" dirty="0"/>
          </a:p>
          <a:p>
            <a:r>
              <a:rPr lang="en-US" sz="2000" dirty="0" smtClean="0"/>
              <a:t>Background: Observations from </a:t>
            </a:r>
            <a:r>
              <a:rPr lang="en-US" sz="2000" dirty="0" err="1" smtClean="0"/>
              <a:t>CloudSat</a:t>
            </a:r>
            <a:r>
              <a:rPr lang="en-US" sz="2000" dirty="0" smtClean="0"/>
              <a:t>/CALIPSO show that low and mid-level cloudiness is common in the warm sector and this cloudiness is associated with light rain rates (less than 1 mmhr</a:t>
            </a:r>
            <a:r>
              <a:rPr lang="en-US" sz="2000" baseline="30000" dirty="0" smtClean="0"/>
              <a:t>-1</a:t>
            </a:r>
            <a:r>
              <a:rPr lang="en-US" sz="2000" dirty="0" smtClean="0"/>
              <a:t>).  Cirrus clouds are also common and the presence of cirrus represents a significant challenge for low and mid-level cloud retrievals. </a:t>
            </a:r>
          </a:p>
        </p:txBody>
      </p:sp>
      <p:sp>
        <p:nvSpPr>
          <p:cNvPr id="52" name="TextBox 51"/>
          <p:cNvSpPr txBox="1"/>
          <p:nvPr/>
        </p:nvSpPr>
        <p:spPr>
          <a:xfrm>
            <a:off x="186578" y="3626793"/>
            <a:ext cx="8803589" cy="2492990"/>
          </a:xfrm>
          <a:prstGeom prst="rect">
            <a:avLst/>
          </a:prstGeom>
          <a:noFill/>
        </p:spPr>
        <p:txBody>
          <a:bodyPr wrap="square" rtlCol="0">
            <a:spAutoFit/>
          </a:bodyPr>
          <a:lstStyle/>
          <a:p>
            <a:r>
              <a:rPr lang="en-US" sz="2000" dirty="0"/>
              <a:t>Primary ACE Objective: Evaluate combined Radar + Vis/NIR + Microwave retrievals of cloud and precipitation microphysics from low-level clouds.</a:t>
            </a:r>
          </a:p>
          <a:p>
            <a:endParaRPr lang="en-US" sz="800" dirty="0" smtClean="0"/>
          </a:p>
          <a:p>
            <a:r>
              <a:rPr lang="en-US" sz="2000" dirty="0" smtClean="0"/>
              <a:t>ER</a:t>
            </a:r>
            <a:r>
              <a:rPr lang="en-US" sz="2000" dirty="0"/>
              <a:t>-2 and DC-8:  </a:t>
            </a:r>
            <a:r>
              <a:rPr lang="en-US" sz="2000" dirty="0" smtClean="0"/>
              <a:t>Similar to </a:t>
            </a:r>
            <a:r>
              <a:rPr lang="en-US" sz="2000" dirty="0"/>
              <a:t>post-frontal clouds, </a:t>
            </a:r>
            <a:r>
              <a:rPr lang="en-US" sz="2000" dirty="0" smtClean="0"/>
              <a:t>including </a:t>
            </a:r>
            <a:r>
              <a:rPr lang="en-US" sz="2000" dirty="0" err="1" smtClean="0"/>
              <a:t>AirMSPI</a:t>
            </a:r>
            <a:r>
              <a:rPr lang="en-US" sz="2000" dirty="0"/>
              <a:t>.</a:t>
            </a:r>
            <a:endParaRPr lang="en-US" sz="2000" dirty="0" smtClean="0"/>
          </a:p>
          <a:p>
            <a:endParaRPr lang="en-US" sz="800" dirty="0"/>
          </a:p>
          <a:p>
            <a:r>
              <a:rPr lang="en-US" sz="2000" dirty="0" smtClean="0"/>
              <a:t>Citation </a:t>
            </a:r>
            <a:r>
              <a:rPr lang="en-US" sz="2000" dirty="0"/>
              <a:t>emphasis: Short (20 km), stacked-</a:t>
            </a:r>
            <a:r>
              <a:rPr lang="en-US" sz="2000" dirty="0" smtClean="0"/>
              <a:t>legs.  Focus </a:t>
            </a:r>
            <a:r>
              <a:rPr lang="en-US" sz="2000" dirty="0"/>
              <a:t>on </a:t>
            </a:r>
            <a:r>
              <a:rPr lang="en-US" sz="2000" b="1" dirty="0"/>
              <a:t>cloud-</a:t>
            </a:r>
            <a:r>
              <a:rPr lang="en-US" sz="2000" b="1" dirty="0" smtClean="0"/>
              <a:t>top</a:t>
            </a:r>
            <a:r>
              <a:rPr lang="en-US" sz="2000" dirty="0" smtClean="0"/>
              <a:t> </a:t>
            </a:r>
            <a:r>
              <a:rPr lang="en-US" sz="2000" dirty="0" err="1" smtClean="0"/>
              <a:t>μphysics</a:t>
            </a:r>
            <a:r>
              <a:rPr lang="en-US" sz="2000" dirty="0" smtClean="0"/>
              <a:t> and </a:t>
            </a:r>
            <a:r>
              <a:rPr lang="en-US" sz="2000" b="1" dirty="0" smtClean="0"/>
              <a:t>below cloud precipitation and </a:t>
            </a:r>
            <a:r>
              <a:rPr lang="en-US" sz="2000" b="1" dirty="0" err="1" smtClean="0"/>
              <a:t>virga</a:t>
            </a:r>
            <a:r>
              <a:rPr lang="en-US" sz="2000" dirty="0" smtClean="0"/>
              <a:t>.  Cirrus ice clouds should </a:t>
            </a:r>
            <a:r>
              <a:rPr lang="en-US" sz="2000" dirty="0"/>
              <a:t>also be </a:t>
            </a:r>
            <a:r>
              <a:rPr lang="en-US" sz="2000" dirty="0" smtClean="0"/>
              <a:t>sampled if present with goal of identifying predominate crystal habits and the range of IWC present.</a:t>
            </a:r>
            <a:endParaRPr lang="en-US" sz="1000" dirty="0"/>
          </a:p>
        </p:txBody>
      </p:sp>
      <p:pic>
        <p:nvPicPr>
          <p:cNvPr id="53" name="Picture 52"/>
          <p:cNvPicPr>
            <a:picLocks noChangeAspect="1"/>
          </p:cNvPicPr>
          <p:nvPr/>
        </p:nvPicPr>
        <p:blipFill rotWithShape="1">
          <a:blip r:embed="rId3"/>
          <a:srcRect t="1467" r="47343" b="15584"/>
          <a:stretch/>
        </p:blipFill>
        <p:spPr>
          <a:xfrm>
            <a:off x="5624538" y="33935"/>
            <a:ext cx="3519461" cy="3691168"/>
          </a:xfrm>
          <a:prstGeom prst="rect">
            <a:avLst/>
          </a:prstGeom>
        </p:spPr>
      </p:pic>
      <p:sp>
        <p:nvSpPr>
          <p:cNvPr id="54" name="TextBox 53"/>
          <p:cNvSpPr txBox="1"/>
          <p:nvPr/>
        </p:nvSpPr>
        <p:spPr>
          <a:xfrm>
            <a:off x="7577170" y="496044"/>
            <a:ext cx="1264551" cy="369332"/>
          </a:xfrm>
          <a:prstGeom prst="rect">
            <a:avLst/>
          </a:prstGeom>
          <a:noFill/>
        </p:spPr>
        <p:txBody>
          <a:bodyPr wrap="none" rtlCol="0">
            <a:spAutoFit/>
          </a:bodyPr>
          <a:lstStyle/>
          <a:p>
            <a:r>
              <a:rPr lang="en-US" dirty="0" err="1" smtClean="0">
                <a:solidFill>
                  <a:srgbClr val="7F7F7F"/>
                </a:solidFill>
              </a:rPr>
              <a:t>Naud</a:t>
            </a:r>
            <a:r>
              <a:rPr lang="en-US" dirty="0" smtClean="0">
                <a:solidFill>
                  <a:srgbClr val="7F7F7F"/>
                </a:solidFill>
              </a:rPr>
              <a:t>, 2012</a:t>
            </a:r>
            <a:endParaRPr lang="en-US" dirty="0">
              <a:solidFill>
                <a:srgbClr val="7F7F7F"/>
              </a:solidFill>
            </a:endParaRPr>
          </a:p>
        </p:txBody>
      </p:sp>
    </p:spTree>
    <p:extLst>
      <p:ext uri="{BB962C8B-B14F-4D97-AF65-F5344CB8AC3E}">
        <p14:creationId xmlns:p14="http://schemas.microsoft.com/office/powerpoint/2010/main" val="3887015693"/>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65100"/>
            <a:ext cx="9144000" cy="6504130"/>
          </a:xfrm>
          <a:prstGeom prst="rect">
            <a:avLst/>
          </a:prstGeom>
        </p:spPr>
      </p:pic>
    </p:spTree>
    <p:extLst>
      <p:ext uri="{BB962C8B-B14F-4D97-AF65-F5344CB8AC3E}">
        <p14:creationId xmlns:p14="http://schemas.microsoft.com/office/powerpoint/2010/main" val="325527799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6803</TotalTime>
  <Words>1256</Words>
  <Application>Microsoft Macintosh PowerPoint</Application>
  <PresentationFormat>On-screen Show (4:3)</PresentationFormat>
  <Paragraphs>132</Paragraphs>
  <Slides>13</Slides>
  <Notes>7</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University of Washington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Roger Marchand</dc:creator>
  <cp:lastModifiedBy>Jay Mace</cp:lastModifiedBy>
  <cp:revision>44</cp:revision>
  <dcterms:created xsi:type="dcterms:W3CDTF">2014-12-22T17:53:11Z</dcterms:created>
  <dcterms:modified xsi:type="dcterms:W3CDTF">2015-01-22T15:29:48Z</dcterms:modified>
</cp:coreProperties>
</file>