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1" r:id="rId2"/>
    <p:sldId id="282" r:id="rId3"/>
    <p:sldId id="260" r:id="rId4"/>
    <p:sldId id="261" r:id="rId5"/>
    <p:sldId id="262" r:id="rId6"/>
    <p:sldId id="263" r:id="rId7"/>
    <p:sldId id="287" r:id="rId8"/>
    <p:sldId id="283" r:id="rId9"/>
    <p:sldId id="288" r:id="rId10"/>
    <p:sldId id="289" r:id="rId11"/>
    <p:sldId id="290" r:id="rId12"/>
  </p:sldIdLst>
  <p:sldSz cx="6858000" cy="9144000" type="screen4x3"/>
  <p:notesSz cx="6858000" cy="9144000"/>
  <p:defaultTextStyle>
    <a:defPPr>
      <a:defRPr lang="en-US"/>
    </a:defPPr>
    <a:lvl1pPr marL="0" algn="l" defTabSz="4569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3" algn="l" defTabSz="4569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65" algn="l" defTabSz="4569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99" algn="l" defTabSz="4569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31" algn="l" defTabSz="4569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65" algn="l" defTabSz="4569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4569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30" algn="l" defTabSz="4569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460" algn="l" defTabSz="4569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A9B"/>
    <a:srgbClr val="E97DAE"/>
    <a:srgbClr val="8DD78A"/>
    <a:srgbClr val="00FFFF"/>
    <a:srgbClr val="FF77FA"/>
    <a:srgbClr val="88F825"/>
    <a:srgbClr val="D73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52" autoAdjust="0"/>
  </p:normalViewPr>
  <p:slideViewPr>
    <p:cSldViewPr snapToGrid="0">
      <p:cViewPr varScale="1">
        <p:scale>
          <a:sx n="44" d="100"/>
          <a:sy n="44" d="100"/>
        </p:scale>
        <p:origin x="-144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29E31-4136-4743-8B06-A945C924DABB}" type="datetimeFigureOut">
              <a:rPr lang="en-US" smtClean="0"/>
              <a:t>1/23/15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4BEC5-D5FB-7F46-BF41-189B1057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5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3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65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99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31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65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30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60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BEC5-D5FB-7F46-BF41-189B10573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0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6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9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80" y="2844805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5" y="2844805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3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1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8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5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933" indent="0">
              <a:buNone/>
              <a:defRPr sz="2800"/>
            </a:lvl2pPr>
            <a:lvl3pPr marL="913865" indent="0">
              <a:buNone/>
              <a:defRPr sz="2400"/>
            </a:lvl3pPr>
            <a:lvl4pPr marL="1370799" indent="0">
              <a:buNone/>
              <a:defRPr sz="2000"/>
            </a:lvl4pPr>
            <a:lvl5pPr marL="1827731" indent="0">
              <a:buNone/>
              <a:defRPr sz="2000"/>
            </a:lvl5pPr>
            <a:lvl6pPr marL="2284665" indent="0">
              <a:buNone/>
              <a:defRPr sz="2000"/>
            </a:lvl6pPr>
            <a:lvl7pPr marL="2741596" indent="0">
              <a:buNone/>
              <a:defRPr sz="2000"/>
            </a:lvl7pPr>
            <a:lvl8pPr marL="3198530" indent="0">
              <a:buNone/>
              <a:defRPr sz="2000"/>
            </a:lvl8pPr>
            <a:lvl9pPr marL="365546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6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387" tIns="45693" rIns="91387" bIns="456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387" tIns="45693" rIns="91387" bIns="456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387" tIns="45693" rIns="91387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F192-9AB6-7C4F-8F9A-BAAC5BCA73EC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387" tIns="45693" rIns="91387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387" tIns="45693" rIns="91387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DF17-F054-4243-A6E5-FDC20A31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9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9" indent="-342699" algn="l" defTabSz="45693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15" indent="-285582" algn="l" defTabSz="45693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33" indent="-228465" algn="l" defTabSz="45693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64" indent="-228465" algn="l" defTabSz="45693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97" indent="-228465" algn="l" defTabSz="45693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30" indent="-228465" algn="l" defTabSz="4569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64" indent="-228465" algn="l" defTabSz="4569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96" indent="-228465" algn="l" defTabSz="4569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27" indent="-228465" algn="l" defTabSz="45693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3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9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7_v06_CMYK_maponly (1)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834315"/>
            <a:ext cx="5997764" cy="553274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 rot="866381">
            <a:off x="3746336" y="2200182"/>
            <a:ext cx="761540" cy="1259886"/>
          </a:xfrm>
          <a:custGeom>
            <a:avLst/>
            <a:gdLst>
              <a:gd name="connsiteX0" fmla="*/ 90715 w 743858"/>
              <a:gd name="connsiteY0" fmla="*/ 0 h 1215572"/>
              <a:gd name="connsiteX1" fmla="*/ 0 w 743858"/>
              <a:gd name="connsiteY1" fmla="*/ 1124858 h 1215572"/>
              <a:gd name="connsiteX2" fmla="*/ 526143 w 743858"/>
              <a:gd name="connsiteY2" fmla="*/ 1215572 h 1215572"/>
              <a:gd name="connsiteX3" fmla="*/ 743858 w 743858"/>
              <a:gd name="connsiteY3" fmla="*/ 907143 h 1215572"/>
              <a:gd name="connsiteX4" fmla="*/ 90715 w 743858"/>
              <a:gd name="connsiteY4" fmla="*/ 0 h 1215572"/>
              <a:gd name="connsiteX0" fmla="*/ 90715 w 761540"/>
              <a:gd name="connsiteY0" fmla="*/ 0 h 1259886"/>
              <a:gd name="connsiteX1" fmla="*/ 0 w 761540"/>
              <a:gd name="connsiteY1" fmla="*/ 1124858 h 1259886"/>
              <a:gd name="connsiteX2" fmla="*/ 526143 w 761540"/>
              <a:gd name="connsiteY2" fmla="*/ 1215572 h 1259886"/>
              <a:gd name="connsiteX3" fmla="*/ 743858 w 761540"/>
              <a:gd name="connsiteY3" fmla="*/ 907143 h 1259886"/>
              <a:gd name="connsiteX4" fmla="*/ 90715 w 761540"/>
              <a:gd name="connsiteY4" fmla="*/ 0 h 12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540" h="1259886">
                <a:moveTo>
                  <a:pt x="90715" y="0"/>
                </a:moveTo>
                <a:lnTo>
                  <a:pt x="0" y="1124858"/>
                </a:lnTo>
                <a:cubicBezTo>
                  <a:pt x="72571" y="1327453"/>
                  <a:pt x="402167" y="1251858"/>
                  <a:pt x="526143" y="1215572"/>
                </a:cubicBezTo>
                <a:cubicBezTo>
                  <a:pt x="650119" y="1179286"/>
                  <a:pt x="816429" y="1109738"/>
                  <a:pt x="743858" y="907143"/>
                </a:cubicBezTo>
                <a:lnTo>
                  <a:pt x="9071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5563458">
            <a:off x="3103235" y="3386212"/>
            <a:ext cx="761540" cy="1259886"/>
          </a:xfrm>
          <a:custGeom>
            <a:avLst/>
            <a:gdLst>
              <a:gd name="connsiteX0" fmla="*/ 90715 w 743858"/>
              <a:gd name="connsiteY0" fmla="*/ 0 h 1215572"/>
              <a:gd name="connsiteX1" fmla="*/ 0 w 743858"/>
              <a:gd name="connsiteY1" fmla="*/ 1124858 h 1215572"/>
              <a:gd name="connsiteX2" fmla="*/ 526143 w 743858"/>
              <a:gd name="connsiteY2" fmla="*/ 1215572 h 1215572"/>
              <a:gd name="connsiteX3" fmla="*/ 743858 w 743858"/>
              <a:gd name="connsiteY3" fmla="*/ 907143 h 1215572"/>
              <a:gd name="connsiteX4" fmla="*/ 90715 w 743858"/>
              <a:gd name="connsiteY4" fmla="*/ 0 h 1215572"/>
              <a:gd name="connsiteX0" fmla="*/ 90715 w 761540"/>
              <a:gd name="connsiteY0" fmla="*/ 0 h 1259886"/>
              <a:gd name="connsiteX1" fmla="*/ 0 w 761540"/>
              <a:gd name="connsiteY1" fmla="*/ 1124858 h 1259886"/>
              <a:gd name="connsiteX2" fmla="*/ 526143 w 761540"/>
              <a:gd name="connsiteY2" fmla="*/ 1215572 h 1259886"/>
              <a:gd name="connsiteX3" fmla="*/ 743858 w 761540"/>
              <a:gd name="connsiteY3" fmla="*/ 907143 h 1259886"/>
              <a:gd name="connsiteX4" fmla="*/ 90715 w 761540"/>
              <a:gd name="connsiteY4" fmla="*/ 0 h 12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540" h="1259886">
                <a:moveTo>
                  <a:pt x="90715" y="0"/>
                </a:moveTo>
                <a:lnTo>
                  <a:pt x="0" y="1124858"/>
                </a:lnTo>
                <a:cubicBezTo>
                  <a:pt x="72571" y="1327453"/>
                  <a:pt x="402167" y="1251858"/>
                  <a:pt x="526143" y="1215572"/>
                </a:cubicBezTo>
                <a:cubicBezTo>
                  <a:pt x="650119" y="1179286"/>
                  <a:pt x="816429" y="1109738"/>
                  <a:pt x="743858" y="907143"/>
                </a:cubicBezTo>
                <a:lnTo>
                  <a:pt x="9071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5400000">
            <a:off x="1012845" y="4097107"/>
            <a:ext cx="2510092" cy="1238316"/>
          </a:xfrm>
          <a:custGeom>
            <a:avLst/>
            <a:gdLst>
              <a:gd name="connsiteX0" fmla="*/ 90715 w 743858"/>
              <a:gd name="connsiteY0" fmla="*/ 0 h 1215572"/>
              <a:gd name="connsiteX1" fmla="*/ 0 w 743858"/>
              <a:gd name="connsiteY1" fmla="*/ 1124858 h 1215572"/>
              <a:gd name="connsiteX2" fmla="*/ 526143 w 743858"/>
              <a:gd name="connsiteY2" fmla="*/ 1215572 h 1215572"/>
              <a:gd name="connsiteX3" fmla="*/ 743858 w 743858"/>
              <a:gd name="connsiteY3" fmla="*/ 907143 h 1215572"/>
              <a:gd name="connsiteX4" fmla="*/ 90715 w 743858"/>
              <a:gd name="connsiteY4" fmla="*/ 0 h 1215572"/>
              <a:gd name="connsiteX0" fmla="*/ 90715 w 761540"/>
              <a:gd name="connsiteY0" fmla="*/ 0 h 1259886"/>
              <a:gd name="connsiteX1" fmla="*/ 0 w 761540"/>
              <a:gd name="connsiteY1" fmla="*/ 1124858 h 1259886"/>
              <a:gd name="connsiteX2" fmla="*/ 526143 w 761540"/>
              <a:gd name="connsiteY2" fmla="*/ 1215572 h 1259886"/>
              <a:gd name="connsiteX3" fmla="*/ 743858 w 761540"/>
              <a:gd name="connsiteY3" fmla="*/ 907143 h 1259886"/>
              <a:gd name="connsiteX4" fmla="*/ 90715 w 761540"/>
              <a:gd name="connsiteY4" fmla="*/ 0 h 1259886"/>
              <a:gd name="connsiteX0" fmla="*/ 997858 w 1688090"/>
              <a:gd name="connsiteY0" fmla="*/ 0 h 1215572"/>
              <a:gd name="connsiteX1" fmla="*/ 0 w 1688090"/>
              <a:gd name="connsiteY1" fmla="*/ 907143 h 1215572"/>
              <a:gd name="connsiteX2" fmla="*/ 1433286 w 1688090"/>
              <a:gd name="connsiteY2" fmla="*/ 1215572 h 1215572"/>
              <a:gd name="connsiteX3" fmla="*/ 1651001 w 1688090"/>
              <a:gd name="connsiteY3" fmla="*/ 907143 h 1215572"/>
              <a:gd name="connsiteX4" fmla="*/ 997858 w 1688090"/>
              <a:gd name="connsiteY4" fmla="*/ 0 h 1215572"/>
              <a:gd name="connsiteX0" fmla="*/ 997858 w 2490728"/>
              <a:gd name="connsiteY0" fmla="*/ 0 h 1233085"/>
              <a:gd name="connsiteX1" fmla="*/ 0 w 2490728"/>
              <a:gd name="connsiteY1" fmla="*/ 907143 h 1233085"/>
              <a:gd name="connsiteX2" fmla="*/ 1433286 w 2490728"/>
              <a:gd name="connsiteY2" fmla="*/ 1215572 h 1233085"/>
              <a:gd name="connsiteX3" fmla="*/ 2485572 w 2490728"/>
              <a:gd name="connsiteY3" fmla="*/ 453572 h 1233085"/>
              <a:gd name="connsiteX4" fmla="*/ 997858 w 2490728"/>
              <a:gd name="connsiteY4" fmla="*/ 0 h 1233085"/>
              <a:gd name="connsiteX0" fmla="*/ 997858 w 2508775"/>
              <a:gd name="connsiteY0" fmla="*/ 0 h 1238316"/>
              <a:gd name="connsiteX1" fmla="*/ 0 w 2508775"/>
              <a:gd name="connsiteY1" fmla="*/ 907143 h 1238316"/>
              <a:gd name="connsiteX2" fmla="*/ 1433286 w 2508775"/>
              <a:gd name="connsiteY2" fmla="*/ 1215572 h 1238316"/>
              <a:gd name="connsiteX3" fmla="*/ 2503718 w 2508775"/>
              <a:gd name="connsiteY3" fmla="*/ 362858 h 1238316"/>
              <a:gd name="connsiteX4" fmla="*/ 997858 w 2508775"/>
              <a:gd name="connsiteY4" fmla="*/ 0 h 1238316"/>
              <a:gd name="connsiteX0" fmla="*/ 997858 w 2510092"/>
              <a:gd name="connsiteY0" fmla="*/ 0 h 1238316"/>
              <a:gd name="connsiteX1" fmla="*/ 0 w 2510092"/>
              <a:gd name="connsiteY1" fmla="*/ 907143 h 1238316"/>
              <a:gd name="connsiteX2" fmla="*/ 1596574 w 2510092"/>
              <a:gd name="connsiteY2" fmla="*/ 1215572 h 1238316"/>
              <a:gd name="connsiteX3" fmla="*/ 2503718 w 2510092"/>
              <a:gd name="connsiteY3" fmla="*/ 362858 h 1238316"/>
              <a:gd name="connsiteX4" fmla="*/ 997858 w 2510092"/>
              <a:gd name="connsiteY4" fmla="*/ 0 h 123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092" h="1238316">
                <a:moveTo>
                  <a:pt x="997858" y="0"/>
                </a:moveTo>
                <a:lnTo>
                  <a:pt x="0" y="907143"/>
                </a:lnTo>
                <a:cubicBezTo>
                  <a:pt x="72571" y="1109738"/>
                  <a:pt x="1179288" y="1306286"/>
                  <a:pt x="1596574" y="1215572"/>
                </a:cubicBezTo>
                <a:cubicBezTo>
                  <a:pt x="2013860" y="1124858"/>
                  <a:pt x="2576289" y="565453"/>
                  <a:pt x="2503718" y="362858"/>
                </a:cubicBezTo>
                <a:lnTo>
                  <a:pt x="99785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36952" y="2830128"/>
            <a:ext cx="299975" cy="33850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effectLst>
                  <a:glow rad="25400">
                    <a:schemeClr val="tx1">
                      <a:alpha val="75000"/>
                    </a:schemeClr>
                  </a:glow>
                </a:effectLst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1590" y="4098660"/>
            <a:ext cx="299975" cy="33850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effectLst>
                  <a:glow rad="25400">
                    <a:schemeClr val="tx1">
                      <a:alpha val="75000"/>
                    </a:schemeClr>
                  </a:glow>
                </a:effectLst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27722" y="6633735"/>
            <a:ext cx="325623" cy="33850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effectLst>
                  <a:glow rad="25400">
                    <a:schemeClr val="tx1">
                      <a:alpha val="75000"/>
                    </a:schemeClr>
                  </a:glow>
                </a:effectLst>
                <a:latin typeface="Arial"/>
                <a:cs typeface="Arial"/>
              </a:rPr>
              <a:t>X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92314" y="6497742"/>
            <a:ext cx="145143" cy="144689"/>
          </a:xfrm>
          <a:prstGeom prst="rect">
            <a:avLst/>
          </a:prstGeom>
          <a:solidFill>
            <a:srgbClr val="00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7" tIns="45693" rIns="91387" bIns="45693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897044"/>
            <a:ext cx="68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DOW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0825" y="5636695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NPOL &amp; D3R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0200" y="6155276"/>
            <a:ext cx="124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EC X-Band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0200" y="6400809"/>
            <a:ext cx="1108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WSR-88D 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0200" y="6633708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MRR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37000" y="2074334"/>
            <a:ext cx="1524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97000" y="6248401"/>
            <a:ext cx="1524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61733" y="4377267"/>
            <a:ext cx="152400" cy="152400"/>
          </a:xfrm>
          <a:prstGeom prst="rect">
            <a:avLst/>
          </a:prstGeom>
          <a:solidFill>
            <a:schemeClr val="tx1"/>
          </a:solidFill>
          <a:ln w="25400">
            <a:solidFill>
              <a:srgbClr val="E97DA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41133" y="4927600"/>
            <a:ext cx="152400" cy="1524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62600" y="2387600"/>
            <a:ext cx="152400" cy="1524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96999" y="5740401"/>
            <a:ext cx="152400" cy="152400"/>
          </a:xfrm>
          <a:prstGeom prst="rect">
            <a:avLst/>
          </a:prstGeom>
          <a:solidFill>
            <a:schemeClr val="tx1"/>
          </a:solidFill>
          <a:ln w="25400">
            <a:solidFill>
              <a:srgbClr val="E97DA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716874" y="3970884"/>
            <a:ext cx="152400" cy="152400"/>
          </a:xfrm>
          <a:prstGeom prst="rect">
            <a:avLst/>
          </a:prstGeom>
          <a:solidFill>
            <a:srgbClr val="3A7A9B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397007" y="6002884"/>
            <a:ext cx="152400" cy="152400"/>
          </a:xfrm>
          <a:prstGeom prst="rect">
            <a:avLst/>
          </a:prstGeom>
          <a:solidFill>
            <a:srgbClr val="3A7A9B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97310" y="4056875"/>
            <a:ext cx="299975" cy="33850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effectLst>
                  <a:glow rad="25400">
                    <a:schemeClr val="tx1">
                      <a:alpha val="75000"/>
                    </a:schemeClr>
                  </a:glow>
                </a:effectLst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54199" y="3785026"/>
            <a:ext cx="299975" cy="33850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effectLst>
                  <a:glow rad="25400">
                    <a:schemeClr val="tx1">
                      <a:alpha val="75000"/>
                    </a:schemeClr>
                  </a:glow>
                </a:effectLst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200" y="7810500"/>
            <a:ext cx="47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14: </a:t>
            </a:r>
            <a:r>
              <a:rPr lang="en-US" sz="1200" dirty="0" smtClean="0"/>
              <a:t>Locations of all the available ground radars for OLYMPEX and the RHI scanning regions for NPOL and EC X-band.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344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6858000" cy="86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8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_view_withRiver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20185" r="19156" b="21296"/>
          <a:stretch/>
        </p:blipFill>
        <p:spPr>
          <a:xfrm>
            <a:off x="800100" y="774700"/>
            <a:ext cx="5130800" cy="40132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727200" y="1066800"/>
            <a:ext cx="4216400" cy="2330450"/>
          </a:xfrm>
          <a:custGeom>
            <a:avLst/>
            <a:gdLst>
              <a:gd name="connsiteX0" fmla="*/ 0 w 4216400"/>
              <a:gd name="connsiteY0" fmla="*/ 2330450 h 2330450"/>
              <a:gd name="connsiteX1" fmla="*/ 19050 w 4216400"/>
              <a:gd name="connsiteY1" fmla="*/ 2298700 h 2330450"/>
              <a:gd name="connsiteX2" fmla="*/ 38100 w 4216400"/>
              <a:gd name="connsiteY2" fmla="*/ 2292350 h 2330450"/>
              <a:gd name="connsiteX3" fmla="*/ 95250 w 4216400"/>
              <a:gd name="connsiteY3" fmla="*/ 2260600 h 2330450"/>
              <a:gd name="connsiteX4" fmla="*/ 184150 w 4216400"/>
              <a:gd name="connsiteY4" fmla="*/ 2266950 h 2330450"/>
              <a:gd name="connsiteX5" fmla="*/ 222250 w 4216400"/>
              <a:gd name="connsiteY5" fmla="*/ 2292350 h 2330450"/>
              <a:gd name="connsiteX6" fmla="*/ 260350 w 4216400"/>
              <a:gd name="connsiteY6" fmla="*/ 2311400 h 2330450"/>
              <a:gd name="connsiteX7" fmla="*/ 279400 w 4216400"/>
              <a:gd name="connsiteY7" fmla="*/ 2324100 h 2330450"/>
              <a:gd name="connsiteX8" fmla="*/ 336550 w 4216400"/>
              <a:gd name="connsiteY8" fmla="*/ 2317750 h 2330450"/>
              <a:gd name="connsiteX9" fmla="*/ 355600 w 4216400"/>
              <a:gd name="connsiteY9" fmla="*/ 2305050 h 2330450"/>
              <a:gd name="connsiteX10" fmla="*/ 381000 w 4216400"/>
              <a:gd name="connsiteY10" fmla="*/ 2292350 h 2330450"/>
              <a:gd name="connsiteX11" fmla="*/ 419100 w 4216400"/>
              <a:gd name="connsiteY11" fmla="*/ 2273300 h 2330450"/>
              <a:gd name="connsiteX12" fmla="*/ 527050 w 4216400"/>
              <a:gd name="connsiteY12" fmla="*/ 2273300 h 2330450"/>
              <a:gd name="connsiteX13" fmla="*/ 558800 w 4216400"/>
              <a:gd name="connsiteY13" fmla="*/ 2235200 h 2330450"/>
              <a:gd name="connsiteX14" fmla="*/ 565150 w 4216400"/>
              <a:gd name="connsiteY14" fmla="*/ 2216150 h 2330450"/>
              <a:gd name="connsiteX15" fmla="*/ 596900 w 4216400"/>
              <a:gd name="connsiteY15" fmla="*/ 2190750 h 2330450"/>
              <a:gd name="connsiteX16" fmla="*/ 635000 w 4216400"/>
              <a:gd name="connsiteY16" fmla="*/ 2165350 h 2330450"/>
              <a:gd name="connsiteX17" fmla="*/ 685800 w 4216400"/>
              <a:gd name="connsiteY17" fmla="*/ 2120900 h 2330450"/>
              <a:gd name="connsiteX18" fmla="*/ 704850 w 4216400"/>
              <a:gd name="connsiteY18" fmla="*/ 2108200 h 2330450"/>
              <a:gd name="connsiteX19" fmla="*/ 723900 w 4216400"/>
              <a:gd name="connsiteY19" fmla="*/ 2101850 h 2330450"/>
              <a:gd name="connsiteX20" fmla="*/ 742950 w 4216400"/>
              <a:gd name="connsiteY20" fmla="*/ 2089150 h 2330450"/>
              <a:gd name="connsiteX21" fmla="*/ 762000 w 4216400"/>
              <a:gd name="connsiteY21" fmla="*/ 2082800 h 2330450"/>
              <a:gd name="connsiteX22" fmla="*/ 819150 w 4216400"/>
              <a:gd name="connsiteY22" fmla="*/ 2051050 h 2330450"/>
              <a:gd name="connsiteX23" fmla="*/ 863600 w 4216400"/>
              <a:gd name="connsiteY23" fmla="*/ 2057400 h 2330450"/>
              <a:gd name="connsiteX24" fmla="*/ 895350 w 4216400"/>
              <a:gd name="connsiteY24" fmla="*/ 2089150 h 2330450"/>
              <a:gd name="connsiteX25" fmla="*/ 952500 w 4216400"/>
              <a:gd name="connsiteY25" fmla="*/ 2120900 h 2330450"/>
              <a:gd name="connsiteX26" fmla="*/ 1016000 w 4216400"/>
              <a:gd name="connsiteY26" fmla="*/ 2114550 h 2330450"/>
              <a:gd name="connsiteX27" fmla="*/ 1028700 w 4216400"/>
              <a:gd name="connsiteY27" fmla="*/ 2095500 h 2330450"/>
              <a:gd name="connsiteX28" fmla="*/ 1035050 w 4216400"/>
              <a:gd name="connsiteY28" fmla="*/ 1993900 h 2330450"/>
              <a:gd name="connsiteX29" fmla="*/ 1047750 w 4216400"/>
              <a:gd name="connsiteY29" fmla="*/ 1974850 h 2330450"/>
              <a:gd name="connsiteX30" fmla="*/ 1085850 w 4216400"/>
              <a:gd name="connsiteY30" fmla="*/ 1949450 h 2330450"/>
              <a:gd name="connsiteX31" fmla="*/ 1111250 w 4216400"/>
              <a:gd name="connsiteY31" fmla="*/ 1911350 h 2330450"/>
              <a:gd name="connsiteX32" fmla="*/ 1168400 w 4216400"/>
              <a:gd name="connsiteY32" fmla="*/ 1866900 h 2330450"/>
              <a:gd name="connsiteX33" fmla="*/ 1187450 w 4216400"/>
              <a:gd name="connsiteY33" fmla="*/ 1860550 h 2330450"/>
              <a:gd name="connsiteX34" fmla="*/ 1206500 w 4216400"/>
              <a:gd name="connsiteY34" fmla="*/ 1841500 h 2330450"/>
              <a:gd name="connsiteX35" fmla="*/ 1231900 w 4216400"/>
              <a:gd name="connsiteY35" fmla="*/ 1828800 h 2330450"/>
              <a:gd name="connsiteX36" fmla="*/ 1270000 w 4216400"/>
              <a:gd name="connsiteY36" fmla="*/ 1803400 h 2330450"/>
              <a:gd name="connsiteX37" fmla="*/ 1308100 w 4216400"/>
              <a:gd name="connsiteY37" fmla="*/ 1778000 h 2330450"/>
              <a:gd name="connsiteX38" fmla="*/ 1327150 w 4216400"/>
              <a:gd name="connsiteY38" fmla="*/ 1765300 h 2330450"/>
              <a:gd name="connsiteX39" fmla="*/ 1346200 w 4216400"/>
              <a:gd name="connsiteY39" fmla="*/ 1758950 h 2330450"/>
              <a:gd name="connsiteX40" fmla="*/ 1416050 w 4216400"/>
              <a:gd name="connsiteY40" fmla="*/ 1778000 h 2330450"/>
              <a:gd name="connsiteX41" fmla="*/ 1428750 w 4216400"/>
              <a:gd name="connsiteY41" fmla="*/ 1797050 h 2330450"/>
              <a:gd name="connsiteX42" fmla="*/ 1466850 w 4216400"/>
              <a:gd name="connsiteY42" fmla="*/ 1809750 h 2330450"/>
              <a:gd name="connsiteX43" fmla="*/ 1485900 w 4216400"/>
              <a:gd name="connsiteY43" fmla="*/ 1816100 h 2330450"/>
              <a:gd name="connsiteX44" fmla="*/ 1536700 w 4216400"/>
              <a:gd name="connsiteY44" fmla="*/ 1809750 h 2330450"/>
              <a:gd name="connsiteX45" fmla="*/ 1574800 w 4216400"/>
              <a:gd name="connsiteY45" fmla="*/ 1784350 h 2330450"/>
              <a:gd name="connsiteX46" fmla="*/ 1612900 w 4216400"/>
              <a:gd name="connsiteY46" fmla="*/ 1771650 h 2330450"/>
              <a:gd name="connsiteX47" fmla="*/ 1631950 w 4216400"/>
              <a:gd name="connsiteY47" fmla="*/ 1765300 h 2330450"/>
              <a:gd name="connsiteX48" fmla="*/ 1663700 w 4216400"/>
              <a:gd name="connsiteY48" fmla="*/ 1758950 h 2330450"/>
              <a:gd name="connsiteX49" fmla="*/ 1701800 w 4216400"/>
              <a:gd name="connsiteY49" fmla="*/ 1739900 h 2330450"/>
              <a:gd name="connsiteX50" fmla="*/ 1720850 w 4216400"/>
              <a:gd name="connsiteY50" fmla="*/ 1727200 h 2330450"/>
              <a:gd name="connsiteX51" fmla="*/ 1739900 w 4216400"/>
              <a:gd name="connsiteY51" fmla="*/ 1720850 h 2330450"/>
              <a:gd name="connsiteX52" fmla="*/ 1778000 w 4216400"/>
              <a:gd name="connsiteY52" fmla="*/ 1701800 h 2330450"/>
              <a:gd name="connsiteX53" fmla="*/ 1790700 w 4216400"/>
              <a:gd name="connsiteY53" fmla="*/ 1682750 h 2330450"/>
              <a:gd name="connsiteX54" fmla="*/ 1809750 w 4216400"/>
              <a:gd name="connsiteY54" fmla="*/ 1670050 h 2330450"/>
              <a:gd name="connsiteX55" fmla="*/ 1822450 w 4216400"/>
              <a:gd name="connsiteY55" fmla="*/ 1631950 h 2330450"/>
              <a:gd name="connsiteX56" fmla="*/ 1828800 w 4216400"/>
              <a:gd name="connsiteY56" fmla="*/ 1612900 h 2330450"/>
              <a:gd name="connsiteX57" fmla="*/ 1835150 w 4216400"/>
              <a:gd name="connsiteY57" fmla="*/ 1593850 h 2330450"/>
              <a:gd name="connsiteX58" fmla="*/ 1854200 w 4216400"/>
              <a:gd name="connsiteY58" fmla="*/ 1543050 h 2330450"/>
              <a:gd name="connsiteX59" fmla="*/ 1892300 w 4216400"/>
              <a:gd name="connsiteY59" fmla="*/ 1517650 h 2330450"/>
              <a:gd name="connsiteX60" fmla="*/ 1930400 w 4216400"/>
              <a:gd name="connsiteY60" fmla="*/ 1504950 h 2330450"/>
              <a:gd name="connsiteX61" fmla="*/ 1962150 w 4216400"/>
              <a:gd name="connsiteY61" fmla="*/ 1479550 h 2330450"/>
              <a:gd name="connsiteX62" fmla="*/ 2000250 w 4216400"/>
              <a:gd name="connsiteY62" fmla="*/ 1454150 h 2330450"/>
              <a:gd name="connsiteX63" fmla="*/ 2012950 w 4216400"/>
              <a:gd name="connsiteY63" fmla="*/ 1435100 h 2330450"/>
              <a:gd name="connsiteX64" fmla="*/ 2032000 w 4216400"/>
              <a:gd name="connsiteY64" fmla="*/ 1422400 h 2330450"/>
              <a:gd name="connsiteX65" fmla="*/ 2076450 w 4216400"/>
              <a:gd name="connsiteY65" fmla="*/ 1377950 h 2330450"/>
              <a:gd name="connsiteX66" fmla="*/ 2114550 w 4216400"/>
              <a:gd name="connsiteY66" fmla="*/ 1346200 h 2330450"/>
              <a:gd name="connsiteX67" fmla="*/ 2133600 w 4216400"/>
              <a:gd name="connsiteY67" fmla="*/ 1327150 h 2330450"/>
              <a:gd name="connsiteX68" fmla="*/ 2171700 w 4216400"/>
              <a:gd name="connsiteY68" fmla="*/ 1301750 h 2330450"/>
              <a:gd name="connsiteX69" fmla="*/ 2190750 w 4216400"/>
              <a:gd name="connsiteY69" fmla="*/ 1289050 h 2330450"/>
              <a:gd name="connsiteX70" fmla="*/ 2222500 w 4216400"/>
              <a:gd name="connsiteY70" fmla="*/ 1257300 h 2330450"/>
              <a:gd name="connsiteX71" fmla="*/ 2235200 w 4216400"/>
              <a:gd name="connsiteY71" fmla="*/ 1238250 h 2330450"/>
              <a:gd name="connsiteX72" fmla="*/ 2254250 w 4216400"/>
              <a:gd name="connsiteY72" fmla="*/ 1231900 h 2330450"/>
              <a:gd name="connsiteX73" fmla="*/ 2273300 w 4216400"/>
              <a:gd name="connsiteY73" fmla="*/ 1219200 h 2330450"/>
              <a:gd name="connsiteX74" fmla="*/ 2311400 w 4216400"/>
              <a:gd name="connsiteY74" fmla="*/ 1187450 h 2330450"/>
              <a:gd name="connsiteX75" fmla="*/ 2324100 w 4216400"/>
              <a:gd name="connsiteY75" fmla="*/ 1168400 h 2330450"/>
              <a:gd name="connsiteX76" fmla="*/ 2343150 w 4216400"/>
              <a:gd name="connsiteY76" fmla="*/ 1162050 h 2330450"/>
              <a:gd name="connsiteX77" fmla="*/ 2381250 w 4216400"/>
              <a:gd name="connsiteY77" fmla="*/ 1136650 h 2330450"/>
              <a:gd name="connsiteX78" fmla="*/ 2400300 w 4216400"/>
              <a:gd name="connsiteY78" fmla="*/ 1123950 h 2330450"/>
              <a:gd name="connsiteX79" fmla="*/ 2438400 w 4216400"/>
              <a:gd name="connsiteY79" fmla="*/ 1111250 h 2330450"/>
              <a:gd name="connsiteX80" fmla="*/ 2533650 w 4216400"/>
              <a:gd name="connsiteY80" fmla="*/ 1098550 h 2330450"/>
              <a:gd name="connsiteX81" fmla="*/ 2571750 w 4216400"/>
              <a:gd name="connsiteY81" fmla="*/ 1092200 h 2330450"/>
              <a:gd name="connsiteX82" fmla="*/ 2590800 w 4216400"/>
              <a:gd name="connsiteY82" fmla="*/ 1085850 h 2330450"/>
              <a:gd name="connsiteX83" fmla="*/ 2616200 w 4216400"/>
              <a:gd name="connsiteY83" fmla="*/ 1079500 h 2330450"/>
              <a:gd name="connsiteX84" fmla="*/ 2635250 w 4216400"/>
              <a:gd name="connsiteY84" fmla="*/ 1073150 h 2330450"/>
              <a:gd name="connsiteX85" fmla="*/ 2673350 w 4216400"/>
              <a:gd name="connsiteY85" fmla="*/ 1066800 h 2330450"/>
              <a:gd name="connsiteX86" fmla="*/ 2698750 w 4216400"/>
              <a:gd name="connsiteY86" fmla="*/ 1054100 h 2330450"/>
              <a:gd name="connsiteX87" fmla="*/ 2781300 w 4216400"/>
              <a:gd name="connsiteY87" fmla="*/ 1047750 h 2330450"/>
              <a:gd name="connsiteX88" fmla="*/ 2813050 w 4216400"/>
              <a:gd name="connsiteY88" fmla="*/ 1041400 h 2330450"/>
              <a:gd name="connsiteX89" fmla="*/ 2857500 w 4216400"/>
              <a:gd name="connsiteY89" fmla="*/ 1028700 h 2330450"/>
              <a:gd name="connsiteX90" fmla="*/ 2876550 w 4216400"/>
              <a:gd name="connsiteY90" fmla="*/ 1016000 h 2330450"/>
              <a:gd name="connsiteX91" fmla="*/ 2895600 w 4216400"/>
              <a:gd name="connsiteY91" fmla="*/ 1009650 h 2330450"/>
              <a:gd name="connsiteX92" fmla="*/ 2914650 w 4216400"/>
              <a:gd name="connsiteY92" fmla="*/ 996950 h 2330450"/>
              <a:gd name="connsiteX93" fmla="*/ 2940050 w 4216400"/>
              <a:gd name="connsiteY93" fmla="*/ 990600 h 2330450"/>
              <a:gd name="connsiteX94" fmla="*/ 2997200 w 4216400"/>
              <a:gd name="connsiteY94" fmla="*/ 965200 h 2330450"/>
              <a:gd name="connsiteX95" fmla="*/ 3028950 w 4216400"/>
              <a:gd name="connsiteY95" fmla="*/ 939800 h 2330450"/>
              <a:gd name="connsiteX96" fmla="*/ 3067050 w 4216400"/>
              <a:gd name="connsiteY96" fmla="*/ 914400 h 2330450"/>
              <a:gd name="connsiteX97" fmla="*/ 3092450 w 4216400"/>
              <a:gd name="connsiteY97" fmla="*/ 876300 h 2330450"/>
              <a:gd name="connsiteX98" fmla="*/ 3130550 w 4216400"/>
              <a:gd name="connsiteY98" fmla="*/ 857250 h 2330450"/>
              <a:gd name="connsiteX99" fmla="*/ 3187700 w 4216400"/>
              <a:gd name="connsiteY99" fmla="*/ 812800 h 2330450"/>
              <a:gd name="connsiteX100" fmla="*/ 3244850 w 4216400"/>
              <a:gd name="connsiteY100" fmla="*/ 781050 h 2330450"/>
              <a:gd name="connsiteX101" fmla="*/ 3282950 w 4216400"/>
              <a:gd name="connsiteY101" fmla="*/ 742950 h 2330450"/>
              <a:gd name="connsiteX102" fmla="*/ 3346450 w 4216400"/>
              <a:gd name="connsiteY102" fmla="*/ 698500 h 2330450"/>
              <a:gd name="connsiteX103" fmla="*/ 3365500 w 4216400"/>
              <a:gd name="connsiteY103" fmla="*/ 685800 h 2330450"/>
              <a:gd name="connsiteX104" fmla="*/ 3422650 w 4216400"/>
              <a:gd name="connsiteY104" fmla="*/ 660400 h 2330450"/>
              <a:gd name="connsiteX105" fmla="*/ 3467100 w 4216400"/>
              <a:gd name="connsiteY105" fmla="*/ 647700 h 2330450"/>
              <a:gd name="connsiteX106" fmla="*/ 3505200 w 4216400"/>
              <a:gd name="connsiteY106" fmla="*/ 635000 h 2330450"/>
              <a:gd name="connsiteX107" fmla="*/ 3568700 w 4216400"/>
              <a:gd name="connsiteY107" fmla="*/ 603250 h 2330450"/>
              <a:gd name="connsiteX108" fmla="*/ 3619500 w 4216400"/>
              <a:gd name="connsiteY108" fmla="*/ 565150 h 2330450"/>
              <a:gd name="connsiteX109" fmla="*/ 3644900 w 4216400"/>
              <a:gd name="connsiteY109" fmla="*/ 546100 h 2330450"/>
              <a:gd name="connsiteX110" fmla="*/ 3689350 w 4216400"/>
              <a:gd name="connsiteY110" fmla="*/ 501650 h 2330450"/>
              <a:gd name="connsiteX111" fmla="*/ 3708400 w 4216400"/>
              <a:gd name="connsiteY111" fmla="*/ 482600 h 2330450"/>
              <a:gd name="connsiteX112" fmla="*/ 3727450 w 4216400"/>
              <a:gd name="connsiteY112" fmla="*/ 469900 h 2330450"/>
              <a:gd name="connsiteX113" fmla="*/ 3740150 w 4216400"/>
              <a:gd name="connsiteY113" fmla="*/ 450850 h 2330450"/>
              <a:gd name="connsiteX114" fmla="*/ 3759200 w 4216400"/>
              <a:gd name="connsiteY114" fmla="*/ 431800 h 2330450"/>
              <a:gd name="connsiteX115" fmla="*/ 3784600 w 4216400"/>
              <a:gd name="connsiteY115" fmla="*/ 400050 h 2330450"/>
              <a:gd name="connsiteX116" fmla="*/ 3816350 w 4216400"/>
              <a:gd name="connsiteY116" fmla="*/ 374650 h 2330450"/>
              <a:gd name="connsiteX117" fmla="*/ 3829050 w 4216400"/>
              <a:gd name="connsiteY117" fmla="*/ 355600 h 2330450"/>
              <a:gd name="connsiteX118" fmla="*/ 3867150 w 4216400"/>
              <a:gd name="connsiteY118" fmla="*/ 330200 h 2330450"/>
              <a:gd name="connsiteX119" fmla="*/ 3911600 w 4216400"/>
              <a:gd name="connsiteY119" fmla="*/ 292100 h 2330450"/>
              <a:gd name="connsiteX120" fmla="*/ 3937000 w 4216400"/>
              <a:gd name="connsiteY120" fmla="*/ 266700 h 2330450"/>
              <a:gd name="connsiteX121" fmla="*/ 3943350 w 4216400"/>
              <a:gd name="connsiteY121" fmla="*/ 247650 h 2330450"/>
              <a:gd name="connsiteX122" fmla="*/ 3968750 w 4216400"/>
              <a:gd name="connsiteY122" fmla="*/ 209550 h 2330450"/>
              <a:gd name="connsiteX123" fmla="*/ 3981450 w 4216400"/>
              <a:gd name="connsiteY123" fmla="*/ 190500 h 2330450"/>
              <a:gd name="connsiteX124" fmla="*/ 4019550 w 4216400"/>
              <a:gd name="connsiteY124" fmla="*/ 146050 h 2330450"/>
              <a:gd name="connsiteX125" fmla="*/ 4057650 w 4216400"/>
              <a:gd name="connsiteY125" fmla="*/ 114300 h 2330450"/>
              <a:gd name="connsiteX126" fmla="*/ 4095750 w 4216400"/>
              <a:gd name="connsiteY126" fmla="*/ 82550 h 2330450"/>
              <a:gd name="connsiteX127" fmla="*/ 4127500 w 4216400"/>
              <a:gd name="connsiteY127" fmla="*/ 50800 h 2330450"/>
              <a:gd name="connsiteX128" fmla="*/ 4140200 w 4216400"/>
              <a:gd name="connsiteY128" fmla="*/ 31750 h 2330450"/>
              <a:gd name="connsiteX129" fmla="*/ 4159250 w 4216400"/>
              <a:gd name="connsiteY129" fmla="*/ 25400 h 2330450"/>
              <a:gd name="connsiteX130" fmla="*/ 4178300 w 4216400"/>
              <a:gd name="connsiteY130" fmla="*/ 12700 h 2330450"/>
              <a:gd name="connsiteX131" fmla="*/ 4216400 w 4216400"/>
              <a:gd name="connsiteY131" fmla="*/ 0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216400" h="2330450">
                <a:moveTo>
                  <a:pt x="0" y="2330450"/>
                </a:moveTo>
                <a:cubicBezTo>
                  <a:pt x="6350" y="2319867"/>
                  <a:pt x="10323" y="2307427"/>
                  <a:pt x="19050" y="2298700"/>
                </a:cubicBezTo>
                <a:cubicBezTo>
                  <a:pt x="23783" y="2293967"/>
                  <a:pt x="32249" y="2295601"/>
                  <a:pt x="38100" y="2292350"/>
                </a:cubicBezTo>
                <a:cubicBezTo>
                  <a:pt x="103604" y="2255959"/>
                  <a:pt x="52145" y="2274968"/>
                  <a:pt x="95250" y="2260600"/>
                </a:cubicBezTo>
                <a:cubicBezTo>
                  <a:pt x="124883" y="2262717"/>
                  <a:pt x="155328" y="2259745"/>
                  <a:pt x="184150" y="2266950"/>
                </a:cubicBezTo>
                <a:cubicBezTo>
                  <a:pt x="198958" y="2270652"/>
                  <a:pt x="209550" y="2283883"/>
                  <a:pt x="222250" y="2292350"/>
                </a:cubicBezTo>
                <a:cubicBezTo>
                  <a:pt x="276845" y="2328746"/>
                  <a:pt x="207770" y="2285110"/>
                  <a:pt x="260350" y="2311400"/>
                </a:cubicBezTo>
                <a:cubicBezTo>
                  <a:pt x="267176" y="2314813"/>
                  <a:pt x="273050" y="2319867"/>
                  <a:pt x="279400" y="2324100"/>
                </a:cubicBezTo>
                <a:cubicBezTo>
                  <a:pt x="298450" y="2321983"/>
                  <a:pt x="317955" y="2322399"/>
                  <a:pt x="336550" y="2317750"/>
                </a:cubicBezTo>
                <a:cubicBezTo>
                  <a:pt x="343954" y="2315899"/>
                  <a:pt x="348974" y="2308836"/>
                  <a:pt x="355600" y="2305050"/>
                </a:cubicBezTo>
                <a:cubicBezTo>
                  <a:pt x="363819" y="2300354"/>
                  <a:pt x="372781" y="2297046"/>
                  <a:pt x="381000" y="2292350"/>
                </a:cubicBezTo>
                <a:cubicBezTo>
                  <a:pt x="415467" y="2272655"/>
                  <a:pt x="384173" y="2284942"/>
                  <a:pt x="419100" y="2273300"/>
                </a:cubicBezTo>
                <a:cubicBezTo>
                  <a:pt x="444147" y="2275577"/>
                  <a:pt x="497623" y="2286379"/>
                  <a:pt x="527050" y="2273300"/>
                </a:cubicBezTo>
                <a:cubicBezTo>
                  <a:pt x="536078" y="2269288"/>
                  <a:pt x="554222" y="2244356"/>
                  <a:pt x="558800" y="2235200"/>
                </a:cubicBezTo>
                <a:cubicBezTo>
                  <a:pt x="561793" y="2229213"/>
                  <a:pt x="562157" y="2222137"/>
                  <a:pt x="565150" y="2216150"/>
                </a:cubicBezTo>
                <a:cubicBezTo>
                  <a:pt x="580493" y="2185464"/>
                  <a:pt x="571548" y="2204834"/>
                  <a:pt x="596900" y="2190750"/>
                </a:cubicBezTo>
                <a:cubicBezTo>
                  <a:pt x="610243" y="2183337"/>
                  <a:pt x="635000" y="2165350"/>
                  <a:pt x="635000" y="2165350"/>
                </a:cubicBezTo>
                <a:cubicBezTo>
                  <a:pt x="656167" y="2133600"/>
                  <a:pt x="641350" y="2150533"/>
                  <a:pt x="685800" y="2120900"/>
                </a:cubicBezTo>
                <a:cubicBezTo>
                  <a:pt x="692150" y="2116667"/>
                  <a:pt x="697610" y="2110613"/>
                  <a:pt x="704850" y="2108200"/>
                </a:cubicBezTo>
                <a:cubicBezTo>
                  <a:pt x="711200" y="2106083"/>
                  <a:pt x="717913" y="2104843"/>
                  <a:pt x="723900" y="2101850"/>
                </a:cubicBezTo>
                <a:cubicBezTo>
                  <a:pt x="730726" y="2098437"/>
                  <a:pt x="736124" y="2092563"/>
                  <a:pt x="742950" y="2089150"/>
                </a:cubicBezTo>
                <a:cubicBezTo>
                  <a:pt x="748937" y="2086157"/>
                  <a:pt x="756149" y="2086051"/>
                  <a:pt x="762000" y="2082800"/>
                </a:cubicBezTo>
                <a:cubicBezTo>
                  <a:pt x="827504" y="2046409"/>
                  <a:pt x="776045" y="2065418"/>
                  <a:pt x="819150" y="2051050"/>
                </a:cubicBezTo>
                <a:cubicBezTo>
                  <a:pt x="833967" y="2053167"/>
                  <a:pt x="849264" y="2053099"/>
                  <a:pt x="863600" y="2057400"/>
                </a:cubicBezTo>
                <a:cubicBezTo>
                  <a:pt x="891209" y="2065683"/>
                  <a:pt x="876208" y="2072401"/>
                  <a:pt x="895350" y="2089150"/>
                </a:cubicBezTo>
                <a:cubicBezTo>
                  <a:pt x="922223" y="2112664"/>
                  <a:pt x="926335" y="2112178"/>
                  <a:pt x="952500" y="2120900"/>
                </a:cubicBezTo>
                <a:cubicBezTo>
                  <a:pt x="973667" y="2118783"/>
                  <a:pt x="995819" y="2121277"/>
                  <a:pt x="1016000" y="2114550"/>
                </a:cubicBezTo>
                <a:cubicBezTo>
                  <a:pt x="1023240" y="2112137"/>
                  <a:pt x="1027510" y="2103038"/>
                  <a:pt x="1028700" y="2095500"/>
                </a:cubicBezTo>
                <a:cubicBezTo>
                  <a:pt x="1033992" y="2061982"/>
                  <a:pt x="1029758" y="2027418"/>
                  <a:pt x="1035050" y="1993900"/>
                </a:cubicBezTo>
                <a:cubicBezTo>
                  <a:pt x="1036240" y="1986362"/>
                  <a:pt x="1042007" y="1979876"/>
                  <a:pt x="1047750" y="1974850"/>
                </a:cubicBezTo>
                <a:cubicBezTo>
                  <a:pt x="1059237" y="1964799"/>
                  <a:pt x="1085850" y="1949450"/>
                  <a:pt x="1085850" y="1949450"/>
                </a:cubicBezTo>
                <a:cubicBezTo>
                  <a:pt x="1094317" y="1936750"/>
                  <a:pt x="1100457" y="1922143"/>
                  <a:pt x="1111250" y="1911350"/>
                </a:cubicBezTo>
                <a:cubicBezTo>
                  <a:pt x="1127687" y="1894913"/>
                  <a:pt x="1145614" y="1874495"/>
                  <a:pt x="1168400" y="1866900"/>
                </a:cubicBezTo>
                <a:lnTo>
                  <a:pt x="1187450" y="1860550"/>
                </a:lnTo>
                <a:cubicBezTo>
                  <a:pt x="1193800" y="1854200"/>
                  <a:pt x="1199192" y="1846720"/>
                  <a:pt x="1206500" y="1841500"/>
                </a:cubicBezTo>
                <a:cubicBezTo>
                  <a:pt x="1214203" y="1835998"/>
                  <a:pt x="1223783" y="1833670"/>
                  <a:pt x="1231900" y="1828800"/>
                </a:cubicBezTo>
                <a:cubicBezTo>
                  <a:pt x="1244988" y="1820947"/>
                  <a:pt x="1257300" y="1811867"/>
                  <a:pt x="1270000" y="1803400"/>
                </a:cubicBezTo>
                <a:lnTo>
                  <a:pt x="1308100" y="1778000"/>
                </a:lnTo>
                <a:cubicBezTo>
                  <a:pt x="1314450" y="1773767"/>
                  <a:pt x="1319910" y="1767713"/>
                  <a:pt x="1327150" y="1765300"/>
                </a:cubicBezTo>
                <a:lnTo>
                  <a:pt x="1346200" y="1758950"/>
                </a:lnTo>
                <a:cubicBezTo>
                  <a:pt x="1376250" y="1762706"/>
                  <a:pt x="1395467" y="1757417"/>
                  <a:pt x="1416050" y="1778000"/>
                </a:cubicBezTo>
                <a:cubicBezTo>
                  <a:pt x="1421446" y="1783396"/>
                  <a:pt x="1422278" y="1793005"/>
                  <a:pt x="1428750" y="1797050"/>
                </a:cubicBezTo>
                <a:cubicBezTo>
                  <a:pt x="1440102" y="1804145"/>
                  <a:pt x="1454150" y="1805517"/>
                  <a:pt x="1466850" y="1809750"/>
                </a:cubicBezTo>
                <a:lnTo>
                  <a:pt x="1485900" y="1816100"/>
                </a:lnTo>
                <a:cubicBezTo>
                  <a:pt x="1502833" y="1813983"/>
                  <a:pt x="1520629" y="1815490"/>
                  <a:pt x="1536700" y="1809750"/>
                </a:cubicBezTo>
                <a:cubicBezTo>
                  <a:pt x="1551074" y="1804616"/>
                  <a:pt x="1560320" y="1789177"/>
                  <a:pt x="1574800" y="1784350"/>
                </a:cubicBezTo>
                <a:lnTo>
                  <a:pt x="1612900" y="1771650"/>
                </a:lnTo>
                <a:cubicBezTo>
                  <a:pt x="1619250" y="1769533"/>
                  <a:pt x="1625386" y="1766613"/>
                  <a:pt x="1631950" y="1765300"/>
                </a:cubicBezTo>
                <a:lnTo>
                  <a:pt x="1663700" y="1758950"/>
                </a:lnTo>
                <a:cubicBezTo>
                  <a:pt x="1718295" y="1722554"/>
                  <a:pt x="1649220" y="1766190"/>
                  <a:pt x="1701800" y="1739900"/>
                </a:cubicBezTo>
                <a:cubicBezTo>
                  <a:pt x="1708626" y="1736487"/>
                  <a:pt x="1714024" y="1730613"/>
                  <a:pt x="1720850" y="1727200"/>
                </a:cubicBezTo>
                <a:cubicBezTo>
                  <a:pt x="1726837" y="1724207"/>
                  <a:pt x="1733913" y="1723843"/>
                  <a:pt x="1739900" y="1720850"/>
                </a:cubicBezTo>
                <a:cubicBezTo>
                  <a:pt x="1789139" y="1696231"/>
                  <a:pt x="1730117" y="1717761"/>
                  <a:pt x="1778000" y="1701800"/>
                </a:cubicBezTo>
                <a:cubicBezTo>
                  <a:pt x="1782233" y="1695450"/>
                  <a:pt x="1785304" y="1688146"/>
                  <a:pt x="1790700" y="1682750"/>
                </a:cubicBezTo>
                <a:cubicBezTo>
                  <a:pt x="1796096" y="1677354"/>
                  <a:pt x="1805705" y="1676522"/>
                  <a:pt x="1809750" y="1670050"/>
                </a:cubicBezTo>
                <a:cubicBezTo>
                  <a:pt x="1816845" y="1658698"/>
                  <a:pt x="1818217" y="1644650"/>
                  <a:pt x="1822450" y="1631950"/>
                </a:cubicBezTo>
                <a:lnTo>
                  <a:pt x="1828800" y="1612900"/>
                </a:lnTo>
                <a:cubicBezTo>
                  <a:pt x="1830917" y="1606550"/>
                  <a:pt x="1833837" y="1600414"/>
                  <a:pt x="1835150" y="1593850"/>
                </a:cubicBezTo>
                <a:cubicBezTo>
                  <a:pt x="1838993" y="1574637"/>
                  <a:pt x="1838345" y="1556924"/>
                  <a:pt x="1854200" y="1543050"/>
                </a:cubicBezTo>
                <a:cubicBezTo>
                  <a:pt x="1865687" y="1532999"/>
                  <a:pt x="1877820" y="1522477"/>
                  <a:pt x="1892300" y="1517650"/>
                </a:cubicBezTo>
                <a:lnTo>
                  <a:pt x="1930400" y="1504950"/>
                </a:lnTo>
                <a:cubicBezTo>
                  <a:pt x="1953866" y="1469751"/>
                  <a:pt x="1929674" y="1497592"/>
                  <a:pt x="1962150" y="1479550"/>
                </a:cubicBezTo>
                <a:cubicBezTo>
                  <a:pt x="1975493" y="1472137"/>
                  <a:pt x="2000250" y="1454150"/>
                  <a:pt x="2000250" y="1454150"/>
                </a:cubicBezTo>
                <a:cubicBezTo>
                  <a:pt x="2004483" y="1447800"/>
                  <a:pt x="2007554" y="1440496"/>
                  <a:pt x="2012950" y="1435100"/>
                </a:cubicBezTo>
                <a:cubicBezTo>
                  <a:pt x="2018346" y="1429704"/>
                  <a:pt x="2026974" y="1428143"/>
                  <a:pt x="2032000" y="1422400"/>
                </a:cubicBezTo>
                <a:cubicBezTo>
                  <a:pt x="2073957" y="1374449"/>
                  <a:pt x="2037287" y="1391004"/>
                  <a:pt x="2076450" y="1377950"/>
                </a:cubicBezTo>
                <a:cubicBezTo>
                  <a:pt x="2132105" y="1322295"/>
                  <a:pt x="2061506" y="1390403"/>
                  <a:pt x="2114550" y="1346200"/>
                </a:cubicBezTo>
                <a:cubicBezTo>
                  <a:pt x="2121449" y="1340451"/>
                  <a:pt x="2126511" y="1332663"/>
                  <a:pt x="2133600" y="1327150"/>
                </a:cubicBezTo>
                <a:cubicBezTo>
                  <a:pt x="2145648" y="1317779"/>
                  <a:pt x="2159000" y="1310217"/>
                  <a:pt x="2171700" y="1301750"/>
                </a:cubicBezTo>
                <a:lnTo>
                  <a:pt x="2190750" y="1289050"/>
                </a:lnTo>
                <a:cubicBezTo>
                  <a:pt x="2224617" y="1238250"/>
                  <a:pt x="2180167" y="1299633"/>
                  <a:pt x="2222500" y="1257300"/>
                </a:cubicBezTo>
                <a:cubicBezTo>
                  <a:pt x="2227896" y="1251904"/>
                  <a:pt x="2229241" y="1243018"/>
                  <a:pt x="2235200" y="1238250"/>
                </a:cubicBezTo>
                <a:cubicBezTo>
                  <a:pt x="2240427" y="1234069"/>
                  <a:pt x="2248263" y="1234893"/>
                  <a:pt x="2254250" y="1231900"/>
                </a:cubicBezTo>
                <a:cubicBezTo>
                  <a:pt x="2261076" y="1228487"/>
                  <a:pt x="2266950" y="1223433"/>
                  <a:pt x="2273300" y="1219200"/>
                </a:cubicBezTo>
                <a:cubicBezTo>
                  <a:pt x="2304242" y="1172788"/>
                  <a:pt x="2263061" y="1227733"/>
                  <a:pt x="2311400" y="1187450"/>
                </a:cubicBezTo>
                <a:cubicBezTo>
                  <a:pt x="2317263" y="1182564"/>
                  <a:pt x="2318141" y="1173168"/>
                  <a:pt x="2324100" y="1168400"/>
                </a:cubicBezTo>
                <a:cubicBezTo>
                  <a:pt x="2329327" y="1164219"/>
                  <a:pt x="2337299" y="1165301"/>
                  <a:pt x="2343150" y="1162050"/>
                </a:cubicBezTo>
                <a:cubicBezTo>
                  <a:pt x="2356493" y="1154637"/>
                  <a:pt x="2368550" y="1145117"/>
                  <a:pt x="2381250" y="1136650"/>
                </a:cubicBezTo>
                <a:cubicBezTo>
                  <a:pt x="2387600" y="1132417"/>
                  <a:pt x="2393060" y="1126363"/>
                  <a:pt x="2400300" y="1123950"/>
                </a:cubicBezTo>
                <a:cubicBezTo>
                  <a:pt x="2413000" y="1119717"/>
                  <a:pt x="2425079" y="1112582"/>
                  <a:pt x="2438400" y="1111250"/>
                </a:cubicBezTo>
                <a:cubicBezTo>
                  <a:pt x="2535681" y="1101522"/>
                  <a:pt x="2469350" y="1110241"/>
                  <a:pt x="2533650" y="1098550"/>
                </a:cubicBezTo>
                <a:cubicBezTo>
                  <a:pt x="2546318" y="1096247"/>
                  <a:pt x="2559181" y="1094993"/>
                  <a:pt x="2571750" y="1092200"/>
                </a:cubicBezTo>
                <a:cubicBezTo>
                  <a:pt x="2578284" y="1090748"/>
                  <a:pt x="2584364" y="1087689"/>
                  <a:pt x="2590800" y="1085850"/>
                </a:cubicBezTo>
                <a:cubicBezTo>
                  <a:pt x="2599191" y="1083452"/>
                  <a:pt x="2607809" y="1081898"/>
                  <a:pt x="2616200" y="1079500"/>
                </a:cubicBezTo>
                <a:cubicBezTo>
                  <a:pt x="2622636" y="1077661"/>
                  <a:pt x="2628716" y="1074602"/>
                  <a:pt x="2635250" y="1073150"/>
                </a:cubicBezTo>
                <a:cubicBezTo>
                  <a:pt x="2647819" y="1070357"/>
                  <a:pt x="2660650" y="1068917"/>
                  <a:pt x="2673350" y="1066800"/>
                </a:cubicBezTo>
                <a:cubicBezTo>
                  <a:pt x="2681817" y="1062567"/>
                  <a:pt x="2689428" y="1055745"/>
                  <a:pt x="2698750" y="1054100"/>
                </a:cubicBezTo>
                <a:cubicBezTo>
                  <a:pt x="2725928" y="1049304"/>
                  <a:pt x="2753871" y="1050798"/>
                  <a:pt x="2781300" y="1047750"/>
                </a:cubicBezTo>
                <a:cubicBezTo>
                  <a:pt x="2792027" y="1046558"/>
                  <a:pt x="2802514" y="1043741"/>
                  <a:pt x="2813050" y="1041400"/>
                </a:cubicBezTo>
                <a:cubicBezTo>
                  <a:pt x="2820374" y="1039772"/>
                  <a:pt x="2849014" y="1032943"/>
                  <a:pt x="2857500" y="1028700"/>
                </a:cubicBezTo>
                <a:cubicBezTo>
                  <a:pt x="2864326" y="1025287"/>
                  <a:pt x="2869724" y="1019413"/>
                  <a:pt x="2876550" y="1016000"/>
                </a:cubicBezTo>
                <a:cubicBezTo>
                  <a:pt x="2882537" y="1013007"/>
                  <a:pt x="2889613" y="1012643"/>
                  <a:pt x="2895600" y="1009650"/>
                </a:cubicBezTo>
                <a:cubicBezTo>
                  <a:pt x="2902426" y="1006237"/>
                  <a:pt x="2907635" y="999956"/>
                  <a:pt x="2914650" y="996950"/>
                </a:cubicBezTo>
                <a:cubicBezTo>
                  <a:pt x="2922672" y="993512"/>
                  <a:pt x="2931691" y="993108"/>
                  <a:pt x="2940050" y="990600"/>
                </a:cubicBezTo>
                <a:cubicBezTo>
                  <a:pt x="2981268" y="978235"/>
                  <a:pt x="2969361" y="983759"/>
                  <a:pt x="2997200" y="965200"/>
                </a:cubicBezTo>
                <a:cubicBezTo>
                  <a:pt x="3020666" y="930001"/>
                  <a:pt x="2996474" y="957842"/>
                  <a:pt x="3028950" y="939800"/>
                </a:cubicBezTo>
                <a:cubicBezTo>
                  <a:pt x="3042293" y="932387"/>
                  <a:pt x="3067050" y="914400"/>
                  <a:pt x="3067050" y="914400"/>
                </a:cubicBezTo>
                <a:cubicBezTo>
                  <a:pt x="3075517" y="901700"/>
                  <a:pt x="3077970" y="881127"/>
                  <a:pt x="3092450" y="876300"/>
                </a:cubicBezTo>
                <a:cubicBezTo>
                  <a:pt x="3111543" y="869936"/>
                  <a:pt x="3114137" y="870927"/>
                  <a:pt x="3130550" y="857250"/>
                </a:cubicBezTo>
                <a:cubicBezTo>
                  <a:pt x="3152466" y="838987"/>
                  <a:pt x="3155602" y="823499"/>
                  <a:pt x="3187700" y="812800"/>
                </a:cubicBezTo>
                <a:cubicBezTo>
                  <a:pt x="3211655" y="804815"/>
                  <a:pt x="3223015" y="802885"/>
                  <a:pt x="3244850" y="781050"/>
                </a:cubicBezTo>
                <a:cubicBezTo>
                  <a:pt x="3257550" y="768350"/>
                  <a:pt x="3268582" y="753726"/>
                  <a:pt x="3282950" y="742950"/>
                </a:cubicBezTo>
                <a:cubicBezTo>
                  <a:pt x="3320561" y="714742"/>
                  <a:pt x="3299544" y="729771"/>
                  <a:pt x="3346450" y="698500"/>
                </a:cubicBezTo>
                <a:cubicBezTo>
                  <a:pt x="3352800" y="694267"/>
                  <a:pt x="3358260" y="688213"/>
                  <a:pt x="3365500" y="685800"/>
                </a:cubicBezTo>
                <a:cubicBezTo>
                  <a:pt x="3463794" y="653035"/>
                  <a:pt x="3362273" y="690589"/>
                  <a:pt x="3422650" y="660400"/>
                </a:cubicBezTo>
                <a:cubicBezTo>
                  <a:pt x="3433320" y="655065"/>
                  <a:pt x="3456927" y="650752"/>
                  <a:pt x="3467100" y="647700"/>
                </a:cubicBezTo>
                <a:cubicBezTo>
                  <a:pt x="3479922" y="643853"/>
                  <a:pt x="3494061" y="642426"/>
                  <a:pt x="3505200" y="635000"/>
                </a:cubicBezTo>
                <a:cubicBezTo>
                  <a:pt x="3550562" y="604759"/>
                  <a:pt x="3528492" y="613302"/>
                  <a:pt x="3568700" y="603250"/>
                </a:cubicBezTo>
                <a:lnTo>
                  <a:pt x="3619500" y="565150"/>
                </a:lnTo>
                <a:cubicBezTo>
                  <a:pt x="3627967" y="558800"/>
                  <a:pt x="3637416" y="553584"/>
                  <a:pt x="3644900" y="546100"/>
                </a:cubicBezTo>
                <a:lnTo>
                  <a:pt x="3689350" y="501650"/>
                </a:lnTo>
                <a:cubicBezTo>
                  <a:pt x="3695700" y="495300"/>
                  <a:pt x="3700928" y="487581"/>
                  <a:pt x="3708400" y="482600"/>
                </a:cubicBezTo>
                <a:lnTo>
                  <a:pt x="3727450" y="469900"/>
                </a:lnTo>
                <a:cubicBezTo>
                  <a:pt x="3731683" y="463550"/>
                  <a:pt x="3735264" y="456713"/>
                  <a:pt x="3740150" y="450850"/>
                </a:cubicBezTo>
                <a:cubicBezTo>
                  <a:pt x="3745899" y="443951"/>
                  <a:pt x="3754219" y="439272"/>
                  <a:pt x="3759200" y="431800"/>
                </a:cubicBezTo>
                <a:cubicBezTo>
                  <a:pt x="3783737" y="394994"/>
                  <a:pt x="3741995" y="428453"/>
                  <a:pt x="3784600" y="400050"/>
                </a:cubicBezTo>
                <a:cubicBezTo>
                  <a:pt x="3820996" y="345455"/>
                  <a:pt x="3772533" y="409703"/>
                  <a:pt x="3816350" y="374650"/>
                </a:cubicBezTo>
                <a:cubicBezTo>
                  <a:pt x="3822309" y="369882"/>
                  <a:pt x="3823307" y="360626"/>
                  <a:pt x="3829050" y="355600"/>
                </a:cubicBezTo>
                <a:cubicBezTo>
                  <a:pt x="3840537" y="345549"/>
                  <a:pt x="3854939" y="339358"/>
                  <a:pt x="3867150" y="330200"/>
                </a:cubicBezTo>
                <a:cubicBezTo>
                  <a:pt x="3899734" y="305762"/>
                  <a:pt x="3885066" y="318634"/>
                  <a:pt x="3911600" y="292100"/>
                </a:cubicBezTo>
                <a:cubicBezTo>
                  <a:pt x="3928533" y="241300"/>
                  <a:pt x="3903133" y="300567"/>
                  <a:pt x="3937000" y="266700"/>
                </a:cubicBezTo>
                <a:cubicBezTo>
                  <a:pt x="3941733" y="261967"/>
                  <a:pt x="3940099" y="253501"/>
                  <a:pt x="3943350" y="247650"/>
                </a:cubicBezTo>
                <a:cubicBezTo>
                  <a:pt x="3950763" y="234307"/>
                  <a:pt x="3960283" y="222250"/>
                  <a:pt x="3968750" y="209550"/>
                </a:cubicBezTo>
                <a:cubicBezTo>
                  <a:pt x="3972983" y="203200"/>
                  <a:pt x="3976054" y="195896"/>
                  <a:pt x="3981450" y="190500"/>
                </a:cubicBezTo>
                <a:cubicBezTo>
                  <a:pt x="4028720" y="143230"/>
                  <a:pt x="3970674" y="203072"/>
                  <a:pt x="4019550" y="146050"/>
                </a:cubicBezTo>
                <a:cubicBezTo>
                  <a:pt x="4047377" y="113585"/>
                  <a:pt x="4028255" y="138796"/>
                  <a:pt x="4057650" y="114300"/>
                </a:cubicBezTo>
                <a:cubicBezTo>
                  <a:pt x="4106543" y="73556"/>
                  <a:pt x="4048452" y="114082"/>
                  <a:pt x="4095750" y="82550"/>
                </a:cubicBezTo>
                <a:cubicBezTo>
                  <a:pt x="4129617" y="31750"/>
                  <a:pt x="4085167" y="93133"/>
                  <a:pt x="4127500" y="50800"/>
                </a:cubicBezTo>
                <a:cubicBezTo>
                  <a:pt x="4132896" y="45404"/>
                  <a:pt x="4134241" y="36518"/>
                  <a:pt x="4140200" y="31750"/>
                </a:cubicBezTo>
                <a:cubicBezTo>
                  <a:pt x="4145427" y="27569"/>
                  <a:pt x="4153263" y="28393"/>
                  <a:pt x="4159250" y="25400"/>
                </a:cubicBezTo>
                <a:cubicBezTo>
                  <a:pt x="4166076" y="21987"/>
                  <a:pt x="4171326" y="15800"/>
                  <a:pt x="4178300" y="12700"/>
                </a:cubicBezTo>
                <a:cubicBezTo>
                  <a:pt x="4190533" y="7263"/>
                  <a:pt x="4216400" y="0"/>
                  <a:pt x="4216400" y="0"/>
                </a:cubicBezTo>
              </a:path>
            </a:pathLst>
          </a:cu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2500" y="971550"/>
            <a:ext cx="1536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77FA"/>
                </a:solidFill>
                <a:effectLst/>
                <a:latin typeface="Tahoma"/>
                <a:cs typeface="Tahoma"/>
              </a:rPr>
              <a:t>Enchanted Valle</a:t>
            </a:r>
            <a:r>
              <a:rPr lang="en-US" sz="1100" dirty="0" smtClean="0">
                <a:solidFill>
                  <a:srgbClr val="FF77FA"/>
                </a:solidFill>
                <a:effectLst/>
                <a:latin typeface="Tahoma"/>
                <a:cs typeface="Tahoma"/>
              </a:rPr>
              <a:t>y</a:t>
            </a:r>
            <a:endParaRPr lang="en-US" sz="1100" dirty="0">
              <a:solidFill>
                <a:srgbClr val="FF77FA"/>
              </a:solidFill>
              <a:effectLst/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2470150"/>
            <a:ext cx="124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77FA"/>
                </a:solidFill>
                <a:effectLst/>
                <a:latin typeface="Tahoma"/>
                <a:cs typeface="Tahoma"/>
              </a:rPr>
              <a:t>Wynoochee</a:t>
            </a:r>
            <a:r>
              <a:rPr lang="en-US" sz="1600" dirty="0" smtClean="0">
                <a:solidFill>
                  <a:srgbClr val="FF77FA"/>
                </a:solidFill>
                <a:effectLst/>
                <a:latin typeface="Tahoma"/>
                <a:cs typeface="Tahoma"/>
              </a:rPr>
              <a:t> Trailer</a:t>
            </a:r>
            <a:endParaRPr lang="en-US" sz="1600" dirty="0">
              <a:solidFill>
                <a:srgbClr val="FF77FA"/>
              </a:solidFill>
              <a:effectLst/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028950"/>
            <a:ext cx="118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effectLst/>
                <a:latin typeface="Tahoma"/>
                <a:cs typeface="Tahoma"/>
              </a:rPr>
              <a:t>Neilton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Tahoma"/>
                <a:cs typeface="Tahoma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effectLst/>
                <a:latin typeface="Tahoma"/>
                <a:cs typeface="Tahoma"/>
              </a:rPr>
              <a:t>Pt</a:t>
            </a:r>
            <a:endParaRPr lang="en-US" sz="1600" dirty="0">
              <a:solidFill>
                <a:srgbClr val="FF0000"/>
              </a:solidFill>
              <a:effectLst/>
              <a:latin typeface="Tahoma"/>
              <a:cs typeface="Tahoma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4311648" y="2125131"/>
            <a:ext cx="167217" cy="169333"/>
          </a:xfrm>
          <a:prstGeom prst="triangl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81400" y="177165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effectLst/>
                <a:latin typeface="Tahoma"/>
                <a:cs typeface="Tahoma"/>
              </a:rPr>
              <a:t>Bunch Field</a:t>
            </a:r>
            <a:endParaRPr lang="en-US" sz="1600" dirty="0">
              <a:solidFill>
                <a:srgbClr val="FF6600"/>
              </a:solidFill>
              <a:effectLst/>
              <a:latin typeface="Tahoma"/>
              <a:cs typeface="Tahoma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733801" y="2285998"/>
            <a:ext cx="175683" cy="143933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08300" y="2010833"/>
            <a:ext cx="134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/>
                <a:latin typeface="Tahoma"/>
                <a:cs typeface="Tahoma"/>
              </a:rPr>
              <a:t>CRN Site</a:t>
            </a:r>
            <a:endParaRPr lang="en-US" sz="1600" dirty="0">
              <a:solidFill>
                <a:srgbClr val="FFFF00"/>
              </a:solidFill>
              <a:effectLst/>
              <a:latin typeface="Tahoma"/>
              <a:cs typeface="Tahoma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3744381" y="2419349"/>
            <a:ext cx="167217" cy="171450"/>
          </a:xfrm>
          <a:prstGeom prst="triangl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38550" y="2603500"/>
            <a:ext cx="11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effectLst/>
                <a:latin typeface="Tahoma"/>
                <a:cs typeface="Tahoma"/>
              </a:rPr>
              <a:t>Norwood</a:t>
            </a:r>
            <a:endParaRPr lang="en-US" sz="1600" dirty="0">
              <a:solidFill>
                <a:srgbClr val="FF6600"/>
              </a:solidFill>
              <a:effectLst/>
              <a:latin typeface="Tahoma"/>
              <a:cs typeface="Tahoma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3367616" y="2624666"/>
            <a:ext cx="171450" cy="152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59000" y="2341033"/>
            <a:ext cx="156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/>
                <a:latin typeface="Tahoma"/>
                <a:cs typeface="Tahoma"/>
              </a:rPr>
              <a:t>Amanda Park</a:t>
            </a:r>
            <a:endParaRPr lang="en-US" sz="1600" dirty="0">
              <a:solidFill>
                <a:srgbClr val="FFFF00"/>
              </a:solidFill>
              <a:effectLst/>
              <a:latin typeface="Tahoma"/>
              <a:cs typeface="Tahoma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2950632" y="3278715"/>
            <a:ext cx="156633" cy="167217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84500" y="3448050"/>
            <a:ext cx="144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/>
                <a:latin typeface="Tahoma"/>
                <a:cs typeface="Tahoma"/>
              </a:rPr>
              <a:t>Fish Hatchery</a:t>
            </a:r>
            <a:endParaRPr lang="en-US" sz="1600" dirty="0">
              <a:solidFill>
                <a:srgbClr val="FFFF00"/>
              </a:solidFill>
              <a:effectLst/>
              <a:latin typeface="Tahoma"/>
              <a:cs typeface="Tahoma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2400299" y="3871382"/>
            <a:ext cx="165100" cy="158750"/>
          </a:xfrm>
          <a:prstGeom prst="triangl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95550" y="3937000"/>
            <a:ext cx="170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effectLst/>
                <a:latin typeface="Tahoma"/>
                <a:cs typeface="Tahoma"/>
              </a:rPr>
              <a:t>Seed Orchard</a:t>
            </a:r>
            <a:endParaRPr lang="en-US" sz="1600" dirty="0">
              <a:solidFill>
                <a:srgbClr val="FF6600"/>
              </a:solidFill>
              <a:effectLst/>
              <a:latin typeface="Tahoma"/>
              <a:cs typeface="Tahoma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2008715" y="4243915"/>
            <a:ext cx="175683" cy="167217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59000" y="4356100"/>
            <a:ext cx="170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/>
                <a:latin typeface="Tahoma"/>
                <a:cs typeface="Tahoma"/>
              </a:rPr>
              <a:t>Wallace Cabin</a:t>
            </a:r>
            <a:endParaRPr lang="en-US" sz="1600" dirty="0">
              <a:solidFill>
                <a:srgbClr val="FFFF00"/>
              </a:solidFill>
              <a:effectLst/>
              <a:latin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7050" y="1270000"/>
            <a:ext cx="146050" cy="139700"/>
          </a:xfrm>
          <a:prstGeom prst="rect">
            <a:avLst/>
          </a:prstGeom>
          <a:solidFill>
            <a:srgbClr val="F41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79500" y="3746500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NPOL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06700" y="1689100"/>
            <a:ext cx="1905000" cy="1206500"/>
          </a:xfrm>
          <a:prstGeom prst="rect">
            <a:avLst/>
          </a:prstGeom>
          <a:noFill/>
          <a:ln w="25400">
            <a:solidFill>
              <a:srgbClr val="88F82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00500" y="2260600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4700" y="5956300"/>
            <a:ext cx="530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8</a:t>
            </a:r>
            <a:r>
              <a:rPr lang="en-US" sz="1200" dirty="0" smtClean="0"/>
              <a:t>: Locations of the surface </a:t>
            </a:r>
            <a:r>
              <a:rPr lang="en-US" sz="1200" dirty="0"/>
              <a:t>network </a:t>
            </a:r>
            <a:r>
              <a:rPr lang="en-US" sz="1200" dirty="0" smtClean="0"/>
              <a:t>(triangles)and </a:t>
            </a:r>
            <a:r>
              <a:rPr lang="en-US" sz="1200" dirty="0"/>
              <a:t>the NPOL and DOW </a:t>
            </a:r>
            <a:r>
              <a:rPr lang="en-US" sz="1200" dirty="0" smtClean="0"/>
              <a:t>radars (squares) deployed for OLYMPEX. See Table 1 for the instruments to be deployed at each station.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993900" y="115570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8F825"/>
                </a:solidFill>
              </a:rPr>
              <a:t>Tipping Bucket Network</a:t>
            </a:r>
            <a:endParaRPr lang="en-US" dirty="0">
              <a:solidFill>
                <a:srgbClr val="88F82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1350" y="4870450"/>
            <a:ext cx="205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= Low Elev. With Power</a:t>
            </a:r>
          </a:p>
          <a:p>
            <a:r>
              <a:rPr lang="en-US" sz="1200" dirty="0" smtClean="0"/>
              <a:t>= Low Elev. </a:t>
            </a:r>
            <a:r>
              <a:rPr lang="en-US" sz="1200" smtClean="0"/>
              <a:t>No Power</a:t>
            </a:r>
            <a:endParaRPr lang="en-US" sz="1200" dirty="0" smtClean="0"/>
          </a:p>
          <a:p>
            <a:r>
              <a:rPr lang="en-US" sz="1200" dirty="0" smtClean="0"/>
              <a:t>= High Elev. With Power</a:t>
            </a:r>
          </a:p>
          <a:p>
            <a:r>
              <a:rPr lang="en-US" sz="1200" dirty="0" smtClean="0"/>
              <a:t>= High Elev. No Power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4768850" y="2413000"/>
            <a:ext cx="146050" cy="139700"/>
          </a:xfrm>
          <a:prstGeom prst="rect">
            <a:avLst/>
          </a:prstGeom>
          <a:solidFill>
            <a:srgbClr val="F41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53983" y="5494867"/>
            <a:ext cx="146050" cy="139700"/>
          </a:xfrm>
          <a:prstGeom prst="rect">
            <a:avLst/>
          </a:prstGeom>
          <a:solidFill>
            <a:srgbClr val="F41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481916" y="3090334"/>
            <a:ext cx="146050" cy="1397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45516" y="5317067"/>
            <a:ext cx="146050" cy="1397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4345515" y="4938181"/>
            <a:ext cx="175683" cy="167217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4337048" y="5107514"/>
            <a:ext cx="175683" cy="167217"/>
          </a:xfrm>
          <a:prstGeom prst="triangl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4756148" y="1907114"/>
            <a:ext cx="175683" cy="167217"/>
          </a:xfrm>
          <a:prstGeom prst="triangl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699000" y="1974850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effectLst/>
                <a:latin typeface="Tahoma"/>
                <a:cs typeface="Tahoma"/>
              </a:rPr>
              <a:t>Graves Creek</a:t>
            </a:r>
            <a:endParaRPr lang="en-US" sz="1600" dirty="0">
              <a:solidFill>
                <a:srgbClr val="FF6600"/>
              </a:solidFill>
              <a:effectLst/>
              <a:latin typeface="Tahoma"/>
              <a:cs typeface="Tahom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72733" y="3801534"/>
            <a:ext cx="152400" cy="152400"/>
          </a:xfrm>
          <a:prstGeom prst="rect">
            <a:avLst/>
          </a:prstGeom>
          <a:solidFill>
            <a:schemeClr val="tx1"/>
          </a:solidFill>
          <a:ln w="25400">
            <a:solidFill>
              <a:srgbClr val="E97DA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894674" y="2302950"/>
            <a:ext cx="152400" cy="152400"/>
          </a:xfrm>
          <a:prstGeom prst="rect">
            <a:avLst/>
          </a:prstGeom>
          <a:solidFill>
            <a:srgbClr val="3A7A9B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706" y="1671408"/>
            <a:ext cx="5632823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900"/>
              </a:spcAft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uitable </a:t>
            </a:r>
            <a:r>
              <a:rPr lang="en-US" dirty="0"/>
              <a:t>for any of the 3 </a:t>
            </a:r>
            <a:r>
              <a:rPr lang="en-US" dirty="0" smtClean="0"/>
              <a:t>sectors </a:t>
            </a:r>
          </a:p>
          <a:p>
            <a:pPr marL="742683" lvl="1" indent="-285750">
              <a:spcAft>
                <a:spcPts val="900"/>
              </a:spcAft>
              <a:buFont typeface="Courier New"/>
              <a:buChar char="o"/>
            </a:pPr>
            <a:r>
              <a:rPr lang="en-US" dirty="0" smtClean="0"/>
              <a:t>prefrontal</a:t>
            </a:r>
          </a:p>
          <a:p>
            <a:pPr marL="742683" lvl="1" indent="-285750">
              <a:spcAft>
                <a:spcPts val="900"/>
              </a:spcAft>
              <a:buFont typeface="Courier New"/>
              <a:buChar char="o"/>
            </a:pPr>
            <a:r>
              <a:rPr lang="en-US" dirty="0" smtClean="0"/>
              <a:t>frontal </a:t>
            </a:r>
          </a:p>
          <a:p>
            <a:pPr marL="742683" lvl="1" indent="-285750">
              <a:spcAft>
                <a:spcPts val="900"/>
              </a:spcAft>
              <a:buFont typeface="Courier New"/>
              <a:buChar char="o"/>
            </a:pPr>
            <a:r>
              <a:rPr lang="en-US" dirty="0" smtClean="0"/>
              <a:t>postfrontal , </a:t>
            </a:r>
            <a:endParaRPr lang="en-US" dirty="0"/>
          </a:p>
          <a:p>
            <a:pPr marL="285750" lvl="0" indent="-285750">
              <a:spcAft>
                <a:spcPts val="900"/>
              </a:spcAft>
              <a:buFont typeface="Arial"/>
              <a:buChar char="•"/>
            </a:pPr>
            <a:r>
              <a:rPr lang="en-US" dirty="0"/>
              <a:t>Are short enough that they can be repeated within a given aircraft deployment</a:t>
            </a:r>
          </a:p>
          <a:p>
            <a:pPr marL="285750" lvl="0" indent="-285750">
              <a:spcAft>
                <a:spcPts val="900"/>
              </a:spcAft>
              <a:buFont typeface="Arial"/>
              <a:buChar char="•"/>
            </a:pPr>
            <a:r>
              <a:rPr lang="en-US" dirty="0"/>
              <a:t>Can be executed singularly or in multi-aircraft mode</a:t>
            </a:r>
          </a:p>
          <a:p>
            <a:pPr marL="285750" lvl="0" indent="-285750">
              <a:spcAft>
                <a:spcPts val="900"/>
              </a:spcAft>
              <a:buFont typeface="Arial"/>
              <a:buChar char="•"/>
            </a:pPr>
            <a:r>
              <a:rPr lang="en-US" dirty="0" smtClean="0"/>
              <a:t>Can cover the Quinault</a:t>
            </a:r>
          </a:p>
          <a:p>
            <a:pPr marL="742683" lvl="1" indent="-285750">
              <a:spcAft>
                <a:spcPts val="900"/>
              </a:spcAft>
              <a:buFont typeface="Courier New"/>
              <a:buChar char="o"/>
            </a:pPr>
            <a:r>
              <a:rPr lang="en-US" dirty="0" smtClean="0"/>
              <a:t>Oceanic  </a:t>
            </a:r>
            <a:r>
              <a:rPr lang="en-US" dirty="0"/>
              <a:t>upstream of the </a:t>
            </a:r>
            <a:r>
              <a:rPr lang="en-US" dirty="0" smtClean="0"/>
              <a:t>Olympics </a:t>
            </a:r>
          </a:p>
          <a:p>
            <a:pPr marL="742683" lvl="1" indent="-285750">
              <a:spcAft>
                <a:spcPts val="900"/>
              </a:spcAft>
              <a:buFont typeface="Courier New"/>
              <a:buChar char="o"/>
            </a:pPr>
            <a:r>
              <a:rPr lang="en-US" dirty="0" smtClean="0"/>
              <a:t>windward </a:t>
            </a:r>
            <a:r>
              <a:rPr lang="en-US" dirty="0"/>
              <a:t>side over the Quinault </a:t>
            </a:r>
            <a:r>
              <a:rPr lang="en-US" dirty="0" smtClean="0"/>
              <a:t>y </a:t>
            </a:r>
            <a:r>
              <a:rPr lang="en-US" dirty="0"/>
              <a:t>network </a:t>
            </a:r>
            <a:r>
              <a:rPr lang="en-US" dirty="0" smtClean="0"/>
              <a:t> </a:t>
            </a:r>
          </a:p>
          <a:p>
            <a:pPr marL="742683" lvl="1" indent="-285750">
              <a:spcAft>
                <a:spcPts val="900"/>
              </a:spcAft>
              <a:buFont typeface="Courier New"/>
              <a:buChar char="o"/>
            </a:pPr>
            <a:r>
              <a:rPr lang="en-US" dirty="0" smtClean="0"/>
              <a:t>leeside </a:t>
            </a:r>
            <a:r>
              <a:rPr lang="en-US" dirty="0"/>
              <a:t>Hurricane </a:t>
            </a:r>
            <a:r>
              <a:rPr lang="en-US" dirty="0" smtClean="0"/>
              <a:t>Ridge sector</a:t>
            </a:r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dirty="0" smtClean="0"/>
              <a:t>Can be shifted to the Chehalis for storms to the </a:t>
            </a:r>
            <a:r>
              <a:rPr lang="en-US" dirty="0" err="1" smtClean="0"/>
              <a:t>sout</a:t>
            </a:r>
            <a:r>
              <a:rPr lang="en-US" dirty="0" smtClean="0"/>
              <a:t> of the Olympic Range</a:t>
            </a:r>
            <a:endParaRPr lang="en-US" dirty="0"/>
          </a:p>
          <a:p>
            <a:pPr marL="285750" lvl="0" indent="-285750">
              <a:spcAft>
                <a:spcPts val="900"/>
              </a:spcAft>
              <a:buFont typeface="Arial"/>
              <a:buChar char="•"/>
            </a:pPr>
            <a:r>
              <a:rPr lang="en-US" dirty="0"/>
              <a:t>Can be interspersed with a module to underfly a satellite overpass</a:t>
            </a:r>
          </a:p>
          <a:p>
            <a:pPr>
              <a:spcAft>
                <a:spcPts val="900"/>
              </a:spcAft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75765"/>
            <a:ext cx="6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Attributes of suggested modules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77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00100" y="1943100"/>
            <a:ext cx="5257800" cy="5257800"/>
            <a:chOff x="596900" y="0"/>
            <a:chExt cx="7946571" cy="68580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900" y="0"/>
              <a:ext cx="7946571" cy="6858001"/>
            </a:xfrm>
            <a:prstGeom prst="rect">
              <a:avLst/>
            </a:prstGeom>
          </p:spPr>
        </p:pic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1422633"/>
                </p:ext>
              </p:extLst>
            </p:nvPr>
          </p:nvGraphicFramePr>
          <p:xfrm>
            <a:off x="3746500" y="3060700"/>
            <a:ext cx="1270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3" name="Equation" r:id="rId4" imgW="127000" imgH="190500" progId="Equation.DSMT4">
                    <p:embed/>
                  </p:oleObj>
                </mc:Choice>
                <mc:Fallback>
                  <p:oleObj name="Equation" r:id="rId4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46500" y="3060700"/>
                          <a:ext cx="127000" cy="190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Freeform 4"/>
            <p:cNvSpPr/>
            <p:nvPr/>
          </p:nvSpPr>
          <p:spPr>
            <a:xfrm>
              <a:off x="1759565" y="1"/>
              <a:ext cx="6410936" cy="6438266"/>
            </a:xfrm>
            <a:custGeom>
              <a:avLst/>
              <a:gdLst>
                <a:gd name="connsiteX0" fmla="*/ 7971594 w 8522414"/>
                <a:gd name="connsiteY0" fmla="*/ 3503586 h 6517587"/>
                <a:gd name="connsiteX1" fmla="*/ 1285247 w 8522414"/>
                <a:gd name="connsiteY1" fmla="*/ 6517587 h 6517587"/>
                <a:gd name="connsiteX2" fmla="*/ 0 w 8522414"/>
                <a:gd name="connsiteY2" fmla="*/ 2968103 h 6517587"/>
                <a:gd name="connsiteX3" fmla="*/ 7328970 w 8522414"/>
                <a:gd name="connsiteY3" fmla="*/ 0 h 6517587"/>
                <a:gd name="connsiteX4" fmla="*/ 8461212 w 8522414"/>
                <a:gd name="connsiteY4" fmla="*/ 596681 h 6517587"/>
                <a:gd name="connsiteX5" fmla="*/ 8522414 w 8522414"/>
                <a:gd name="connsiteY5" fmla="*/ 3258794 h 6517587"/>
                <a:gd name="connsiteX6" fmla="*/ 7971594 w 8522414"/>
                <a:gd name="connsiteY6" fmla="*/ 3503586 h 6517587"/>
                <a:gd name="connsiteX0" fmla="*/ 7619681 w 8170501"/>
                <a:gd name="connsiteY0" fmla="*/ 3503586 h 6517587"/>
                <a:gd name="connsiteX1" fmla="*/ 933334 w 8170501"/>
                <a:gd name="connsiteY1" fmla="*/ 6517587 h 6517587"/>
                <a:gd name="connsiteX2" fmla="*/ 0 w 8170501"/>
                <a:gd name="connsiteY2" fmla="*/ 3794276 h 6517587"/>
                <a:gd name="connsiteX3" fmla="*/ 6977057 w 8170501"/>
                <a:gd name="connsiteY3" fmla="*/ 0 h 6517587"/>
                <a:gd name="connsiteX4" fmla="*/ 8109299 w 8170501"/>
                <a:gd name="connsiteY4" fmla="*/ 596681 h 6517587"/>
                <a:gd name="connsiteX5" fmla="*/ 8170501 w 8170501"/>
                <a:gd name="connsiteY5" fmla="*/ 3258794 h 6517587"/>
                <a:gd name="connsiteX6" fmla="*/ 7619681 w 8170501"/>
                <a:gd name="connsiteY6" fmla="*/ 3503586 h 6517587"/>
                <a:gd name="connsiteX0" fmla="*/ 7619681 w 8170501"/>
                <a:gd name="connsiteY0" fmla="*/ 2922205 h 5936206"/>
                <a:gd name="connsiteX1" fmla="*/ 933334 w 8170501"/>
                <a:gd name="connsiteY1" fmla="*/ 5936206 h 5936206"/>
                <a:gd name="connsiteX2" fmla="*/ 0 w 8170501"/>
                <a:gd name="connsiteY2" fmla="*/ 3212895 h 5936206"/>
                <a:gd name="connsiteX3" fmla="*/ 7191265 w 8170501"/>
                <a:gd name="connsiteY3" fmla="*/ 0 h 5936206"/>
                <a:gd name="connsiteX4" fmla="*/ 8109299 w 8170501"/>
                <a:gd name="connsiteY4" fmla="*/ 15300 h 5936206"/>
                <a:gd name="connsiteX5" fmla="*/ 8170501 w 8170501"/>
                <a:gd name="connsiteY5" fmla="*/ 2677413 h 5936206"/>
                <a:gd name="connsiteX6" fmla="*/ 7619681 w 8170501"/>
                <a:gd name="connsiteY6" fmla="*/ 2922205 h 5936206"/>
                <a:gd name="connsiteX0" fmla="*/ 7619681 w 8170501"/>
                <a:gd name="connsiteY0" fmla="*/ 2922205 h 5722013"/>
                <a:gd name="connsiteX1" fmla="*/ 887433 w 8170501"/>
                <a:gd name="connsiteY1" fmla="*/ 5722013 h 5722013"/>
                <a:gd name="connsiteX2" fmla="*/ 0 w 8170501"/>
                <a:gd name="connsiteY2" fmla="*/ 3212895 h 5722013"/>
                <a:gd name="connsiteX3" fmla="*/ 7191265 w 8170501"/>
                <a:gd name="connsiteY3" fmla="*/ 0 h 5722013"/>
                <a:gd name="connsiteX4" fmla="*/ 8109299 w 8170501"/>
                <a:gd name="connsiteY4" fmla="*/ 15300 h 5722013"/>
                <a:gd name="connsiteX5" fmla="*/ 8170501 w 8170501"/>
                <a:gd name="connsiteY5" fmla="*/ 2677413 h 5722013"/>
                <a:gd name="connsiteX6" fmla="*/ 7619681 w 8170501"/>
                <a:gd name="connsiteY6" fmla="*/ 2922205 h 5722013"/>
                <a:gd name="connsiteX0" fmla="*/ 7619681 w 8109299"/>
                <a:gd name="connsiteY0" fmla="*/ 2922205 h 5722013"/>
                <a:gd name="connsiteX1" fmla="*/ 887433 w 8109299"/>
                <a:gd name="connsiteY1" fmla="*/ 5722013 h 5722013"/>
                <a:gd name="connsiteX2" fmla="*/ 0 w 8109299"/>
                <a:gd name="connsiteY2" fmla="*/ 3212895 h 5722013"/>
                <a:gd name="connsiteX3" fmla="*/ 7191265 w 8109299"/>
                <a:gd name="connsiteY3" fmla="*/ 0 h 5722013"/>
                <a:gd name="connsiteX4" fmla="*/ 8109299 w 8109299"/>
                <a:gd name="connsiteY4" fmla="*/ 15300 h 5722013"/>
                <a:gd name="connsiteX5" fmla="*/ 8109299 w 8109299"/>
                <a:gd name="connsiteY5" fmla="*/ 2539718 h 5722013"/>
                <a:gd name="connsiteX6" fmla="*/ 7619681 w 8109299"/>
                <a:gd name="connsiteY6" fmla="*/ 2922205 h 5722013"/>
                <a:gd name="connsiteX0" fmla="*/ 7573780 w 8109299"/>
                <a:gd name="connsiteY0" fmla="*/ 2799809 h 5722013"/>
                <a:gd name="connsiteX1" fmla="*/ 887433 w 8109299"/>
                <a:gd name="connsiteY1" fmla="*/ 5722013 h 5722013"/>
                <a:gd name="connsiteX2" fmla="*/ 0 w 8109299"/>
                <a:gd name="connsiteY2" fmla="*/ 3212895 h 5722013"/>
                <a:gd name="connsiteX3" fmla="*/ 7191265 w 8109299"/>
                <a:gd name="connsiteY3" fmla="*/ 0 h 5722013"/>
                <a:gd name="connsiteX4" fmla="*/ 8109299 w 8109299"/>
                <a:gd name="connsiteY4" fmla="*/ 15300 h 5722013"/>
                <a:gd name="connsiteX5" fmla="*/ 8109299 w 8109299"/>
                <a:gd name="connsiteY5" fmla="*/ 2539718 h 5722013"/>
                <a:gd name="connsiteX6" fmla="*/ 7573780 w 8109299"/>
                <a:gd name="connsiteY6" fmla="*/ 2799809 h 5722013"/>
                <a:gd name="connsiteX0" fmla="*/ 5921319 w 8109299"/>
                <a:gd name="connsiteY0" fmla="*/ 0 h 6150399"/>
                <a:gd name="connsiteX1" fmla="*/ 887433 w 8109299"/>
                <a:gd name="connsiteY1" fmla="*/ 6150399 h 6150399"/>
                <a:gd name="connsiteX2" fmla="*/ 0 w 8109299"/>
                <a:gd name="connsiteY2" fmla="*/ 3641281 h 6150399"/>
                <a:gd name="connsiteX3" fmla="*/ 7191265 w 8109299"/>
                <a:gd name="connsiteY3" fmla="*/ 428386 h 6150399"/>
                <a:gd name="connsiteX4" fmla="*/ 8109299 w 8109299"/>
                <a:gd name="connsiteY4" fmla="*/ 443686 h 6150399"/>
                <a:gd name="connsiteX5" fmla="*/ 8109299 w 8109299"/>
                <a:gd name="connsiteY5" fmla="*/ 2968104 h 6150399"/>
                <a:gd name="connsiteX6" fmla="*/ 5921319 w 8109299"/>
                <a:gd name="connsiteY6" fmla="*/ 0 h 6150399"/>
                <a:gd name="connsiteX0" fmla="*/ 5921319 w 8109299"/>
                <a:gd name="connsiteY0" fmla="*/ 0 h 6150399"/>
                <a:gd name="connsiteX1" fmla="*/ 887433 w 8109299"/>
                <a:gd name="connsiteY1" fmla="*/ 6150399 h 6150399"/>
                <a:gd name="connsiteX2" fmla="*/ 0 w 8109299"/>
                <a:gd name="connsiteY2" fmla="*/ 3641281 h 6150399"/>
                <a:gd name="connsiteX3" fmla="*/ 6410936 w 8109299"/>
                <a:gd name="connsiteY3" fmla="*/ 3870773 h 6150399"/>
                <a:gd name="connsiteX4" fmla="*/ 8109299 w 8109299"/>
                <a:gd name="connsiteY4" fmla="*/ 443686 h 6150399"/>
                <a:gd name="connsiteX5" fmla="*/ 8109299 w 8109299"/>
                <a:gd name="connsiteY5" fmla="*/ 2968104 h 6150399"/>
                <a:gd name="connsiteX6" fmla="*/ 5921319 w 8109299"/>
                <a:gd name="connsiteY6" fmla="*/ 0 h 6150399"/>
                <a:gd name="connsiteX0" fmla="*/ 5921319 w 8109299"/>
                <a:gd name="connsiteY0" fmla="*/ 0 h 6150399"/>
                <a:gd name="connsiteX1" fmla="*/ 887433 w 8109299"/>
                <a:gd name="connsiteY1" fmla="*/ 6150399 h 6150399"/>
                <a:gd name="connsiteX2" fmla="*/ 0 w 8109299"/>
                <a:gd name="connsiteY2" fmla="*/ 3641281 h 6150399"/>
                <a:gd name="connsiteX3" fmla="*/ 6410936 w 8109299"/>
                <a:gd name="connsiteY3" fmla="*/ 3870773 h 6150399"/>
                <a:gd name="connsiteX4" fmla="*/ 8109299 w 8109299"/>
                <a:gd name="connsiteY4" fmla="*/ 443686 h 6150399"/>
                <a:gd name="connsiteX5" fmla="*/ 5921319 w 8109299"/>
                <a:gd name="connsiteY5" fmla="*/ 0 h 6150399"/>
                <a:gd name="connsiteX0" fmla="*/ 5921319 w 6410936"/>
                <a:gd name="connsiteY0" fmla="*/ 0 h 6150399"/>
                <a:gd name="connsiteX1" fmla="*/ 887433 w 6410936"/>
                <a:gd name="connsiteY1" fmla="*/ 6150399 h 6150399"/>
                <a:gd name="connsiteX2" fmla="*/ 0 w 6410936"/>
                <a:gd name="connsiteY2" fmla="*/ 3641281 h 6150399"/>
                <a:gd name="connsiteX3" fmla="*/ 6410936 w 6410936"/>
                <a:gd name="connsiteY3" fmla="*/ 3870773 h 6150399"/>
                <a:gd name="connsiteX4" fmla="*/ 5921319 w 6410936"/>
                <a:gd name="connsiteY4" fmla="*/ 0 h 6150399"/>
                <a:gd name="connsiteX0" fmla="*/ 5921319 w 6410936"/>
                <a:gd name="connsiteY0" fmla="*/ 0 h 6150399"/>
                <a:gd name="connsiteX1" fmla="*/ 4692035 w 6410936"/>
                <a:gd name="connsiteY1" fmla="*/ 1490133 h 6150399"/>
                <a:gd name="connsiteX2" fmla="*/ 887433 w 6410936"/>
                <a:gd name="connsiteY2" fmla="*/ 6150399 h 6150399"/>
                <a:gd name="connsiteX3" fmla="*/ 0 w 6410936"/>
                <a:gd name="connsiteY3" fmla="*/ 3641281 h 6150399"/>
                <a:gd name="connsiteX4" fmla="*/ 6410936 w 6410936"/>
                <a:gd name="connsiteY4" fmla="*/ 3870773 h 6150399"/>
                <a:gd name="connsiteX5" fmla="*/ 5921319 w 6410936"/>
                <a:gd name="connsiteY5" fmla="*/ 0 h 6150399"/>
                <a:gd name="connsiteX0" fmla="*/ 5921319 w 6410936"/>
                <a:gd name="connsiteY0" fmla="*/ 0 h 6150399"/>
                <a:gd name="connsiteX1" fmla="*/ 5318568 w 6410936"/>
                <a:gd name="connsiteY1" fmla="*/ 1964266 h 6150399"/>
                <a:gd name="connsiteX2" fmla="*/ 887433 w 6410936"/>
                <a:gd name="connsiteY2" fmla="*/ 6150399 h 6150399"/>
                <a:gd name="connsiteX3" fmla="*/ 0 w 6410936"/>
                <a:gd name="connsiteY3" fmla="*/ 3641281 h 6150399"/>
                <a:gd name="connsiteX4" fmla="*/ 6410936 w 6410936"/>
                <a:gd name="connsiteY4" fmla="*/ 3870773 h 6150399"/>
                <a:gd name="connsiteX5" fmla="*/ 5921319 w 6410936"/>
                <a:gd name="connsiteY5" fmla="*/ 0 h 6150399"/>
                <a:gd name="connsiteX0" fmla="*/ 5921319 w 6410936"/>
                <a:gd name="connsiteY0" fmla="*/ 0 h 6150399"/>
                <a:gd name="connsiteX1" fmla="*/ 5589502 w 6410936"/>
                <a:gd name="connsiteY1" fmla="*/ 2319866 h 6150399"/>
                <a:gd name="connsiteX2" fmla="*/ 887433 w 6410936"/>
                <a:gd name="connsiteY2" fmla="*/ 6150399 h 6150399"/>
                <a:gd name="connsiteX3" fmla="*/ 0 w 6410936"/>
                <a:gd name="connsiteY3" fmla="*/ 3641281 h 6150399"/>
                <a:gd name="connsiteX4" fmla="*/ 6410936 w 6410936"/>
                <a:gd name="connsiteY4" fmla="*/ 3870773 h 6150399"/>
                <a:gd name="connsiteX5" fmla="*/ 5921319 w 6410936"/>
                <a:gd name="connsiteY5" fmla="*/ 0 h 6150399"/>
                <a:gd name="connsiteX0" fmla="*/ 5921319 w 6410936"/>
                <a:gd name="connsiteY0" fmla="*/ 0 h 6438266"/>
                <a:gd name="connsiteX1" fmla="*/ 5589502 w 6410936"/>
                <a:gd name="connsiteY1" fmla="*/ 2319866 h 6438266"/>
                <a:gd name="connsiteX2" fmla="*/ 1310766 w 6410936"/>
                <a:gd name="connsiteY2" fmla="*/ 6438266 h 6438266"/>
                <a:gd name="connsiteX3" fmla="*/ 0 w 6410936"/>
                <a:gd name="connsiteY3" fmla="*/ 3641281 h 6438266"/>
                <a:gd name="connsiteX4" fmla="*/ 6410936 w 6410936"/>
                <a:gd name="connsiteY4" fmla="*/ 3870773 h 6438266"/>
                <a:gd name="connsiteX5" fmla="*/ 5921319 w 6410936"/>
                <a:gd name="connsiteY5" fmla="*/ 0 h 643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0936" h="6438266">
                  <a:moveTo>
                    <a:pt x="5921319" y="0"/>
                  </a:moveTo>
                  <a:lnTo>
                    <a:pt x="5589502" y="2319866"/>
                  </a:lnTo>
                  <a:lnTo>
                    <a:pt x="1310766" y="6438266"/>
                  </a:lnTo>
                  <a:lnTo>
                    <a:pt x="0" y="3641281"/>
                  </a:lnTo>
                  <a:lnTo>
                    <a:pt x="6410936" y="3870773"/>
                  </a:lnTo>
                  <a:lnTo>
                    <a:pt x="5921319" y="0"/>
                  </a:lnTo>
                  <a:close/>
                </a:path>
              </a:pathLst>
            </a:custGeom>
            <a:noFill/>
            <a:ln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6389" y="3589491"/>
              <a:ext cx="922514" cy="481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ER-2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02514" y="3308350"/>
              <a:ext cx="1603333" cy="441592"/>
              <a:chOff x="6202514" y="3308350"/>
              <a:chExt cx="1603333" cy="44159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202514" y="3370889"/>
                <a:ext cx="204636" cy="20416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57949" y="3308350"/>
                <a:ext cx="1347898" cy="44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NPOL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273818" y="82550"/>
              <a:ext cx="1480979" cy="441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X-band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358214" y="145089"/>
              <a:ext cx="204636" cy="204161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6300" y="381000"/>
              <a:ext cx="3136899" cy="83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ER-2 modified butterfly pattern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6216" y="7769164"/>
            <a:ext cx="3467509" cy="276944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1200" b="1" dirty="0" smtClean="0"/>
              <a:t>Figure 16: </a:t>
            </a:r>
            <a:r>
              <a:rPr lang="en-US" sz="1200" dirty="0" smtClean="0"/>
              <a:t>Generic flight module for the ER-2 aircraft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8435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82820" y="1943100"/>
            <a:ext cx="6092371" cy="5257800"/>
            <a:chOff x="596900" y="0"/>
            <a:chExt cx="7946571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900" y="0"/>
              <a:ext cx="7946571" cy="6858000"/>
            </a:xfrm>
            <a:prstGeom prst="rect">
              <a:avLst/>
            </a:prstGeom>
          </p:spPr>
        </p:pic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1156669"/>
                </p:ext>
              </p:extLst>
            </p:nvPr>
          </p:nvGraphicFramePr>
          <p:xfrm>
            <a:off x="3746500" y="3060700"/>
            <a:ext cx="1270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7" name="Equation" r:id="rId4" imgW="127000" imgH="190500" progId="Equation.DSMT4">
                    <p:embed/>
                  </p:oleObj>
                </mc:Choice>
                <mc:Fallback>
                  <p:oleObj name="Equation" r:id="rId4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46500" y="3060700"/>
                          <a:ext cx="127000" cy="190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397536" y="5123349"/>
              <a:ext cx="831427" cy="481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DC-8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3556001" y="1794934"/>
              <a:ext cx="4402666" cy="4301067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671828" y="4504782"/>
              <a:ext cx="2759748" cy="1773436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034961" y="3575050"/>
              <a:ext cx="2167552" cy="1548299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38107" y="3575050"/>
              <a:ext cx="1393469" cy="2703167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32794" y="1828800"/>
              <a:ext cx="969720" cy="3294549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2" idx="5"/>
            </p:cNvCxnSpPr>
            <p:nvPr/>
          </p:nvCxnSpPr>
          <p:spPr>
            <a:xfrm>
              <a:off x="2672986" y="4547063"/>
              <a:ext cx="811823" cy="216508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32794" y="1828800"/>
              <a:ext cx="2810540" cy="1422400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479562" y="186266"/>
              <a:ext cx="394438" cy="164253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202514" y="3308350"/>
              <a:ext cx="1093636" cy="437943"/>
              <a:chOff x="6202514" y="3308350"/>
              <a:chExt cx="1093636" cy="43794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202514" y="3370889"/>
                <a:ext cx="204636" cy="20416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57949" y="3308350"/>
                <a:ext cx="838201" cy="437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NPOL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441346" y="145089"/>
              <a:ext cx="1121504" cy="441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X-band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358214" y="145089"/>
              <a:ext cx="204636" cy="204161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5"/>
            </p:cNvCxnSpPr>
            <p:nvPr/>
          </p:nvCxnSpPr>
          <p:spPr>
            <a:xfrm>
              <a:off x="7532882" y="319351"/>
              <a:ext cx="510451" cy="3016516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92200" y="800100"/>
              <a:ext cx="3352801" cy="1204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Generic DC-8 pattern with </a:t>
              </a:r>
              <a:r>
                <a:rPr lang="en-US" dirty="0" err="1" smtClean="0"/>
                <a:t>dropsondes</a:t>
              </a:r>
              <a:r>
                <a:rPr lang="en-US" dirty="0" smtClean="0"/>
                <a:t> at white circles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100195" y="5097544"/>
              <a:ext cx="204637" cy="20416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73500" y="3442744"/>
              <a:ext cx="204637" cy="20416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29258" y="6271247"/>
              <a:ext cx="204637" cy="20416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498318" y="4372801"/>
              <a:ext cx="204637" cy="20416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5219" y="7819964"/>
            <a:ext cx="3523138" cy="276944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1200" b="1" dirty="0" smtClean="0"/>
              <a:t>Figure 17: </a:t>
            </a:r>
            <a:r>
              <a:rPr lang="en-US" sz="1200" dirty="0" smtClean="0"/>
              <a:t>Generic flight module for the DC-8 aircraft.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0881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800100" y="1943100"/>
            <a:ext cx="5257800" cy="5257800"/>
            <a:chOff x="596900" y="0"/>
            <a:chExt cx="794657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900" y="0"/>
              <a:ext cx="7946571" cy="6858000"/>
            </a:xfrm>
            <a:prstGeom prst="rect">
              <a:avLst/>
            </a:prstGeom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424353"/>
                </p:ext>
              </p:extLst>
            </p:nvPr>
          </p:nvGraphicFramePr>
          <p:xfrm>
            <a:off x="3746500" y="3060700"/>
            <a:ext cx="1270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0" name="Equation" r:id="rId4" imgW="127000" imgH="190500" progId="Equation.DSMT4">
                    <p:embed/>
                  </p:oleObj>
                </mc:Choice>
                <mc:Fallback>
                  <p:oleObj name="Equation" r:id="rId4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46500" y="3060700"/>
                          <a:ext cx="127000" cy="190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Freeform 3"/>
            <p:cNvSpPr/>
            <p:nvPr/>
          </p:nvSpPr>
          <p:spPr>
            <a:xfrm rot="16200000">
              <a:off x="4898723" y="2300249"/>
              <a:ext cx="2673551" cy="1952695"/>
            </a:xfrm>
            <a:custGeom>
              <a:avLst/>
              <a:gdLst>
                <a:gd name="connsiteX0" fmla="*/ 275411 w 2080877"/>
                <a:gd name="connsiteY0" fmla="*/ 321289 h 2891605"/>
                <a:gd name="connsiteX1" fmla="*/ 963936 w 2080877"/>
                <a:gd name="connsiteY1" fmla="*/ 30599 h 2891605"/>
                <a:gd name="connsiteX2" fmla="*/ 2080877 w 2080877"/>
                <a:gd name="connsiteY2" fmla="*/ 2631513 h 2891605"/>
                <a:gd name="connsiteX3" fmla="*/ 1331150 w 2080877"/>
                <a:gd name="connsiteY3" fmla="*/ 2891605 h 2891605"/>
                <a:gd name="connsiteX4" fmla="*/ 0 w 2080877"/>
                <a:gd name="connsiteY4" fmla="*/ 0 h 2891605"/>
                <a:gd name="connsiteX5" fmla="*/ 0 w 2080877"/>
                <a:gd name="connsiteY5" fmla="*/ 0 h 2891605"/>
                <a:gd name="connsiteX6" fmla="*/ 0 w 2080877"/>
                <a:gd name="connsiteY6" fmla="*/ 0 h 2891605"/>
                <a:gd name="connsiteX0" fmla="*/ 0 w 2142078"/>
                <a:gd name="connsiteY0" fmla="*/ 0 h 2906905"/>
                <a:gd name="connsiteX1" fmla="*/ 1025137 w 2142078"/>
                <a:gd name="connsiteY1" fmla="*/ 45899 h 2906905"/>
                <a:gd name="connsiteX2" fmla="*/ 2142078 w 2142078"/>
                <a:gd name="connsiteY2" fmla="*/ 2646813 h 2906905"/>
                <a:gd name="connsiteX3" fmla="*/ 1392351 w 2142078"/>
                <a:gd name="connsiteY3" fmla="*/ 2906905 h 2906905"/>
                <a:gd name="connsiteX4" fmla="*/ 61201 w 2142078"/>
                <a:gd name="connsiteY4" fmla="*/ 15300 h 2906905"/>
                <a:gd name="connsiteX5" fmla="*/ 61201 w 2142078"/>
                <a:gd name="connsiteY5" fmla="*/ 15300 h 2906905"/>
                <a:gd name="connsiteX6" fmla="*/ 61201 w 2142078"/>
                <a:gd name="connsiteY6" fmla="*/ 15300 h 2906905"/>
                <a:gd name="connsiteX0" fmla="*/ 0 w 2142078"/>
                <a:gd name="connsiteY0" fmla="*/ 214193 h 3121098"/>
                <a:gd name="connsiteX1" fmla="*/ 887432 w 2142078"/>
                <a:gd name="connsiteY1" fmla="*/ 0 h 3121098"/>
                <a:gd name="connsiteX2" fmla="*/ 2142078 w 2142078"/>
                <a:gd name="connsiteY2" fmla="*/ 2861006 h 3121098"/>
                <a:gd name="connsiteX3" fmla="*/ 1392351 w 2142078"/>
                <a:gd name="connsiteY3" fmla="*/ 3121098 h 3121098"/>
                <a:gd name="connsiteX4" fmla="*/ 61201 w 2142078"/>
                <a:gd name="connsiteY4" fmla="*/ 229493 h 3121098"/>
                <a:gd name="connsiteX5" fmla="*/ 61201 w 2142078"/>
                <a:gd name="connsiteY5" fmla="*/ 229493 h 3121098"/>
                <a:gd name="connsiteX6" fmla="*/ 61201 w 2142078"/>
                <a:gd name="connsiteY6" fmla="*/ 229493 h 3121098"/>
                <a:gd name="connsiteX0" fmla="*/ 1046754 w 2080877"/>
                <a:gd name="connsiteY0" fmla="*/ 1335520 h 3121098"/>
                <a:gd name="connsiteX1" fmla="*/ 826231 w 2080877"/>
                <a:gd name="connsiteY1" fmla="*/ 0 h 3121098"/>
                <a:gd name="connsiteX2" fmla="*/ 2080877 w 2080877"/>
                <a:gd name="connsiteY2" fmla="*/ 2861006 h 3121098"/>
                <a:gd name="connsiteX3" fmla="*/ 1331150 w 2080877"/>
                <a:gd name="connsiteY3" fmla="*/ 3121098 h 3121098"/>
                <a:gd name="connsiteX4" fmla="*/ 0 w 2080877"/>
                <a:gd name="connsiteY4" fmla="*/ 229493 h 3121098"/>
                <a:gd name="connsiteX5" fmla="*/ 0 w 2080877"/>
                <a:gd name="connsiteY5" fmla="*/ 229493 h 3121098"/>
                <a:gd name="connsiteX6" fmla="*/ 0 w 2080877"/>
                <a:gd name="connsiteY6" fmla="*/ 229493 h 3121098"/>
                <a:gd name="connsiteX0" fmla="*/ 1046754 w 2080877"/>
                <a:gd name="connsiteY0" fmla="*/ 1335520 h 3121098"/>
                <a:gd name="connsiteX1" fmla="*/ 1029683 w 2080877"/>
                <a:gd name="connsiteY1" fmla="*/ 1204788 h 3121098"/>
                <a:gd name="connsiteX2" fmla="*/ 826231 w 2080877"/>
                <a:gd name="connsiteY2" fmla="*/ 0 h 3121098"/>
                <a:gd name="connsiteX3" fmla="*/ 2080877 w 2080877"/>
                <a:gd name="connsiteY3" fmla="*/ 2861006 h 3121098"/>
                <a:gd name="connsiteX4" fmla="*/ 1331150 w 2080877"/>
                <a:gd name="connsiteY4" fmla="*/ 3121098 h 3121098"/>
                <a:gd name="connsiteX5" fmla="*/ 0 w 2080877"/>
                <a:gd name="connsiteY5" fmla="*/ 229493 h 3121098"/>
                <a:gd name="connsiteX6" fmla="*/ 0 w 2080877"/>
                <a:gd name="connsiteY6" fmla="*/ 229493 h 3121098"/>
                <a:gd name="connsiteX7" fmla="*/ 0 w 2080877"/>
                <a:gd name="connsiteY7" fmla="*/ 229493 h 3121098"/>
                <a:gd name="connsiteX0" fmla="*/ 857591 w 2080877"/>
                <a:gd name="connsiteY0" fmla="*/ 1511150 h 3121098"/>
                <a:gd name="connsiteX1" fmla="*/ 1029683 w 2080877"/>
                <a:gd name="connsiteY1" fmla="*/ 1204788 h 3121098"/>
                <a:gd name="connsiteX2" fmla="*/ 826231 w 2080877"/>
                <a:gd name="connsiteY2" fmla="*/ 0 h 3121098"/>
                <a:gd name="connsiteX3" fmla="*/ 2080877 w 2080877"/>
                <a:gd name="connsiteY3" fmla="*/ 2861006 h 3121098"/>
                <a:gd name="connsiteX4" fmla="*/ 1331150 w 2080877"/>
                <a:gd name="connsiteY4" fmla="*/ 3121098 h 3121098"/>
                <a:gd name="connsiteX5" fmla="*/ 0 w 2080877"/>
                <a:gd name="connsiteY5" fmla="*/ 229493 h 3121098"/>
                <a:gd name="connsiteX6" fmla="*/ 0 w 2080877"/>
                <a:gd name="connsiteY6" fmla="*/ 229493 h 3121098"/>
                <a:gd name="connsiteX7" fmla="*/ 0 w 2080877"/>
                <a:gd name="connsiteY7" fmla="*/ 229493 h 3121098"/>
                <a:gd name="connsiteX0" fmla="*/ 857591 w 2673547"/>
                <a:gd name="connsiteY0" fmla="*/ 1511150 h 3121098"/>
                <a:gd name="connsiteX1" fmla="*/ 1029683 w 2673547"/>
                <a:gd name="connsiteY1" fmla="*/ 1204788 h 3121098"/>
                <a:gd name="connsiteX2" fmla="*/ 826231 w 2673547"/>
                <a:gd name="connsiteY2" fmla="*/ 0 h 3121098"/>
                <a:gd name="connsiteX3" fmla="*/ 2673547 w 2673547"/>
                <a:gd name="connsiteY3" fmla="*/ 2319143 h 3121098"/>
                <a:gd name="connsiteX4" fmla="*/ 1331150 w 2673547"/>
                <a:gd name="connsiteY4" fmla="*/ 3121098 h 3121098"/>
                <a:gd name="connsiteX5" fmla="*/ 0 w 2673547"/>
                <a:gd name="connsiteY5" fmla="*/ 229493 h 3121098"/>
                <a:gd name="connsiteX6" fmla="*/ 0 w 2673547"/>
                <a:gd name="connsiteY6" fmla="*/ 229493 h 3121098"/>
                <a:gd name="connsiteX7" fmla="*/ 0 w 2673547"/>
                <a:gd name="connsiteY7" fmla="*/ 229493 h 3121098"/>
                <a:gd name="connsiteX0" fmla="*/ 857591 w 2673547"/>
                <a:gd name="connsiteY0" fmla="*/ 1281657 h 2891605"/>
                <a:gd name="connsiteX1" fmla="*/ 1029683 w 2673547"/>
                <a:gd name="connsiteY1" fmla="*/ 975295 h 2891605"/>
                <a:gd name="connsiteX2" fmla="*/ 656898 w 2673547"/>
                <a:gd name="connsiteY2" fmla="*/ 413977 h 2891605"/>
                <a:gd name="connsiteX3" fmla="*/ 2673547 w 2673547"/>
                <a:gd name="connsiteY3" fmla="*/ 2089650 h 2891605"/>
                <a:gd name="connsiteX4" fmla="*/ 1331150 w 2673547"/>
                <a:gd name="connsiteY4" fmla="*/ 2891605 h 2891605"/>
                <a:gd name="connsiteX5" fmla="*/ 0 w 2673547"/>
                <a:gd name="connsiteY5" fmla="*/ 0 h 2891605"/>
                <a:gd name="connsiteX6" fmla="*/ 0 w 2673547"/>
                <a:gd name="connsiteY6" fmla="*/ 0 h 2891605"/>
                <a:gd name="connsiteX7" fmla="*/ 0 w 2673547"/>
                <a:gd name="connsiteY7" fmla="*/ 0 h 2891605"/>
                <a:gd name="connsiteX0" fmla="*/ 857591 w 2673547"/>
                <a:gd name="connsiteY0" fmla="*/ 1281657 h 2451338"/>
                <a:gd name="connsiteX1" fmla="*/ 1029683 w 2673547"/>
                <a:gd name="connsiteY1" fmla="*/ 975295 h 2451338"/>
                <a:gd name="connsiteX2" fmla="*/ 656898 w 2673547"/>
                <a:gd name="connsiteY2" fmla="*/ 413977 h 2451338"/>
                <a:gd name="connsiteX3" fmla="*/ 2673547 w 2673547"/>
                <a:gd name="connsiteY3" fmla="*/ 2089650 h 2451338"/>
                <a:gd name="connsiteX4" fmla="*/ 1669816 w 2673547"/>
                <a:gd name="connsiteY4" fmla="*/ 2451338 h 2451338"/>
                <a:gd name="connsiteX5" fmla="*/ 0 w 2673547"/>
                <a:gd name="connsiteY5" fmla="*/ 0 h 2451338"/>
                <a:gd name="connsiteX6" fmla="*/ 0 w 2673547"/>
                <a:gd name="connsiteY6" fmla="*/ 0 h 2451338"/>
                <a:gd name="connsiteX7" fmla="*/ 0 w 2673547"/>
                <a:gd name="connsiteY7" fmla="*/ 0 h 2451338"/>
                <a:gd name="connsiteX0" fmla="*/ 857591 w 2673547"/>
                <a:gd name="connsiteY0" fmla="*/ 1298589 h 2468270"/>
                <a:gd name="connsiteX1" fmla="*/ 1029683 w 2673547"/>
                <a:gd name="connsiteY1" fmla="*/ 992227 h 2468270"/>
                <a:gd name="connsiteX2" fmla="*/ 656898 w 2673547"/>
                <a:gd name="connsiteY2" fmla="*/ 430909 h 2468270"/>
                <a:gd name="connsiteX3" fmla="*/ 2673547 w 2673547"/>
                <a:gd name="connsiteY3" fmla="*/ 2106582 h 2468270"/>
                <a:gd name="connsiteX4" fmla="*/ 1669816 w 2673547"/>
                <a:gd name="connsiteY4" fmla="*/ 2468270 h 2468270"/>
                <a:gd name="connsiteX5" fmla="*/ 0 w 2673547"/>
                <a:gd name="connsiteY5" fmla="*/ 16932 h 2468270"/>
                <a:gd name="connsiteX6" fmla="*/ 0 w 2673547"/>
                <a:gd name="connsiteY6" fmla="*/ 16932 h 2468270"/>
                <a:gd name="connsiteX7" fmla="*/ 33867 w 2673547"/>
                <a:gd name="connsiteY7" fmla="*/ 0 h 2468270"/>
                <a:gd name="connsiteX0" fmla="*/ 1145458 w 2961414"/>
                <a:gd name="connsiteY0" fmla="*/ 1281657 h 2451338"/>
                <a:gd name="connsiteX1" fmla="*/ 1317550 w 2961414"/>
                <a:gd name="connsiteY1" fmla="*/ 975295 h 2451338"/>
                <a:gd name="connsiteX2" fmla="*/ 944765 w 2961414"/>
                <a:gd name="connsiteY2" fmla="*/ 413977 h 2451338"/>
                <a:gd name="connsiteX3" fmla="*/ 2961414 w 2961414"/>
                <a:gd name="connsiteY3" fmla="*/ 2089650 h 2451338"/>
                <a:gd name="connsiteX4" fmla="*/ 1957683 w 2961414"/>
                <a:gd name="connsiteY4" fmla="*/ 2451338 h 2451338"/>
                <a:gd name="connsiteX5" fmla="*/ 287867 w 2961414"/>
                <a:gd name="connsiteY5" fmla="*/ 0 h 2451338"/>
                <a:gd name="connsiteX6" fmla="*/ 287867 w 2961414"/>
                <a:gd name="connsiteY6" fmla="*/ 0 h 2451338"/>
                <a:gd name="connsiteX7" fmla="*/ 0 w 2961414"/>
                <a:gd name="connsiteY7" fmla="*/ 508004 h 2451338"/>
                <a:gd name="connsiteX0" fmla="*/ 1145458 w 2961414"/>
                <a:gd name="connsiteY0" fmla="*/ 1281657 h 2451338"/>
                <a:gd name="connsiteX1" fmla="*/ 1317550 w 2961414"/>
                <a:gd name="connsiteY1" fmla="*/ 975295 h 2451338"/>
                <a:gd name="connsiteX2" fmla="*/ 944765 w 2961414"/>
                <a:gd name="connsiteY2" fmla="*/ 413977 h 2451338"/>
                <a:gd name="connsiteX3" fmla="*/ 2961414 w 2961414"/>
                <a:gd name="connsiteY3" fmla="*/ 2089650 h 2451338"/>
                <a:gd name="connsiteX4" fmla="*/ 1957683 w 2961414"/>
                <a:gd name="connsiteY4" fmla="*/ 2451338 h 2451338"/>
                <a:gd name="connsiteX5" fmla="*/ 287867 w 2961414"/>
                <a:gd name="connsiteY5" fmla="*/ 0 h 2451338"/>
                <a:gd name="connsiteX6" fmla="*/ 0 w 2961414"/>
                <a:gd name="connsiteY6" fmla="*/ 508004 h 2451338"/>
                <a:gd name="connsiteX0" fmla="*/ 1145458 w 2961414"/>
                <a:gd name="connsiteY0" fmla="*/ 867680 h 2037361"/>
                <a:gd name="connsiteX1" fmla="*/ 1317550 w 2961414"/>
                <a:gd name="connsiteY1" fmla="*/ 561318 h 2037361"/>
                <a:gd name="connsiteX2" fmla="*/ 944765 w 2961414"/>
                <a:gd name="connsiteY2" fmla="*/ 0 h 2037361"/>
                <a:gd name="connsiteX3" fmla="*/ 2961414 w 2961414"/>
                <a:gd name="connsiteY3" fmla="*/ 1675673 h 2037361"/>
                <a:gd name="connsiteX4" fmla="*/ 1957683 w 2961414"/>
                <a:gd name="connsiteY4" fmla="*/ 2037361 h 2037361"/>
                <a:gd name="connsiteX5" fmla="*/ 0 w 2961414"/>
                <a:gd name="connsiteY5" fmla="*/ 94027 h 2037361"/>
                <a:gd name="connsiteX0" fmla="*/ 1145458 w 2961414"/>
                <a:gd name="connsiteY0" fmla="*/ 867680 h 2037361"/>
                <a:gd name="connsiteX1" fmla="*/ 944765 w 2961414"/>
                <a:gd name="connsiteY1" fmla="*/ 0 h 2037361"/>
                <a:gd name="connsiteX2" fmla="*/ 2961414 w 2961414"/>
                <a:gd name="connsiteY2" fmla="*/ 1675673 h 2037361"/>
                <a:gd name="connsiteX3" fmla="*/ 1957683 w 2961414"/>
                <a:gd name="connsiteY3" fmla="*/ 2037361 h 2037361"/>
                <a:gd name="connsiteX4" fmla="*/ 0 w 2961414"/>
                <a:gd name="connsiteY4" fmla="*/ 94027 h 2037361"/>
                <a:gd name="connsiteX0" fmla="*/ 944765 w 2961414"/>
                <a:gd name="connsiteY0" fmla="*/ 0 h 2037361"/>
                <a:gd name="connsiteX1" fmla="*/ 2961414 w 2961414"/>
                <a:gd name="connsiteY1" fmla="*/ 1675673 h 2037361"/>
                <a:gd name="connsiteX2" fmla="*/ 1957683 w 2961414"/>
                <a:gd name="connsiteY2" fmla="*/ 2037361 h 2037361"/>
                <a:gd name="connsiteX3" fmla="*/ 0 w 2961414"/>
                <a:gd name="connsiteY3" fmla="*/ 94027 h 2037361"/>
                <a:gd name="connsiteX0" fmla="*/ 944765 w 2775151"/>
                <a:gd name="connsiteY0" fmla="*/ 0 h 2037361"/>
                <a:gd name="connsiteX1" fmla="*/ 2775151 w 2775151"/>
                <a:gd name="connsiteY1" fmla="*/ 1574076 h 2037361"/>
                <a:gd name="connsiteX2" fmla="*/ 1957683 w 2775151"/>
                <a:gd name="connsiteY2" fmla="*/ 2037361 h 2037361"/>
                <a:gd name="connsiteX3" fmla="*/ 0 w 2775151"/>
                <a:gd name="connsiteY3" fmla="*/ 94027 h 2037361"/>
                <a:gd name="connsiteX0" fmla="*/ 944765 w 2673551"/>
                <a:gd name="connsiteY0" fmla="*/ 0 h 2037361"/>
                <a:gd name="connsiteX1" fmla="*/ 2673551 w 2673551"/>
                <a:gd name="connsiteY1" fmla="*/ 1506342 h 2037361"/>
                <a:gd name="connsiteX2" fmla="*/ 1957683 w 2673551"/>
                <a:gd name="connsiteY2" fmla="*/ 2037361 h 2037361"/>
                <a:gd name="connsiteX3" fmla="*/ 0 w 2673551"/>
                <a:gd name="connsiteY3" fmla="*/ 94027 h 2037361"/>
                <a:gd name="connsiteX0" fmla="*/ 944765 w 2673551"/>
                <a:gd name="connsiteY0" fmla="*/ 0 h 2037361"/>
                <a:gd name="connsiteX1" fmla="*/ 1125105 w 2673551"/>
                <a:gd name="connsiteY1" fmla="*/ 142582 h 2037361"/>
                <a:gd name="connsiteX2" fmla="*/ 2673551 w 2673551"/>
                <a:gd name="connsiteY2" fmla="*/ 1506342 h 2037361"/>
                <a:gd name="connsiteX3" fmla="*/ 1957683 w 2673551"/>
                <a:gd name="connsiteY3" fmla="*/ 2037361 h 2037361"/>
                <a:gd name="connsiteX4" fmla="*/ 0 w 2673551"/>
                <a:gd name="connsiteY4" fmla="*/ 94027 h 2037361"/>
                <a:gd name="connsiteX0" fmla="*/ 81165 w 2673551"/>
                <a:gd name="connsiteY0" fmla="*/ 0 h 1952695"/>
                <a:gd name="connsiteX1" fmla="*/ 1125105 w 2673551"/>
                <a:gd name="connsiteY1" fmla="*/ 57916 h 1952695"/>
                <a:gd name="connsiteX2" fmla="*/ 2673551 w 2673551"/>
                <a:gd name="connsiteY2" fmla="*/ 1421676 h 1952695"/>
                <a:gd name="connsiteX3" fmla="*/ 1957683 w 2673551"/>
                <a:gd name="connsiteY3" fmla="*/ 1952695 h 1952695"/>
                <a:gd name="connsiteX4" fmla="*/ 0 w 2673551"/>
                <a:gd name="connsiteY4" fmla="*/ 9361 h 195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551" h="1952695">
                  <a:moveTo>
                    <a:pt x="81165" y="0"/>
                  </a:moveTo>
                  <a:lnTo>
                    <a:pt x="1125105" y="57916"/>
                  </a:lnTo>
                  <a:lnTo>
                    <a:pt x="2673551" y="1421676"/>
                  </a:lnTo>
                  <a:lnTo>
                    <a:pt x="1957683" y="1952695"/>
                  </a:lnTo>
                  <a:lnTo>
                    <a:pt x="0" y="9361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20217916">
              <a:off x="5762688" y="2818632"/>
              <a:ext cx="1386548" cy="481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Citation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022917" y="4484760"/>
              <a:ext cx="387881" cy="3438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02514" y="3308350"/>
              <a:ext cx="1645268" cy="441592"/>
              <a:chOff x="6202514" y="3308350"/>
              <a:chExt cx="1645268" cy="44159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202514" y="3370889"/>
                <a:ext cx="204636" cy="20416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57949" y="3308350"/>
                <a:ext cx="1389833" cy="44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NPOL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257120" y="64353"/>
              <a:ext cx="1590664" cy="441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X-band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358214" y="145089"/>
              <a:ext cx="204636" cy="204161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69999" y="1104900"/>
              <a:ext cx="2514600" cy="1565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Generic Citation pattern with spiral at circle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03516" y="7781864"/>
            <a:ext cx="3711666" cy="276944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1200" b="1" dirty="0" smtClean="0"/>
              <a:t>Figure 18:</a:t>
            </a:r>
            <a:r>
              <a:rPr lang="en-US" sz="1200" dirty="0" smtClean="0"/>
              <a:t> Generic flight module for the Citation aircraft.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8435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00100" y="1943100"/>
            <a:ext cx="5257800" cy="5257800"/>
            <a:chOff x="596900" y="0"/>
            <a:chExt cx="7946571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900" y="0"/>
              <a:ext cx="7946571" cy="6858000"/>
            </a:xfrm>
            <a:prstGeom prst="rect">
              <a:avLst/>
            </a:prstGeom>
          </p:spPr>
        </p:pic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018502"/>
                </p:ext>
              </p:extLst>
            </p:nvPr>
          </p:nvGraphicFramePr>
          <p:xfrm>
            <a:off x="3746500" y="3060700"/>
            <a:ext cx="1270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4" name="Equation" r:id="rId4" imgW="127000" imgH="190500" progId="Equation.DSMT4">
                    <p:embed/>
                  </p:oleObj>
                </mc:Choice>
                <mc:Fallback>
                  <p:oleObj name="Equation" r:id="rId4" imgW="127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46500" y="3060700"/>
                          <a:ext cx="127000" cy="190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Freeform 4"/>
            <p:cNvSpPr/>
            <p:nvPr/>
          </p:nvSpPr>
          <p:spPr>
            <a:xfrm rot="16200000">
              <a:off x="4898723" y="2300249"/>
              <a:ext cx="2673551" cy="1952695"/>
            </a:xfrm>
            <a:custGeom>
              <a:avLst/>
              <a:gdLst>
                <a:gd name="connsiteX0" fmla="*/ 275411 w 2080877"/>
                <a:gd name="connsiteY0" fmla="*/ 321289 h 2891605"/>
                <a:gd name="connsiteX1" fmla="*/ 963936 w 2080877"/>
                <a:gd name="connsiteY1" fmla="*/ 30599 h 2891605"/>
                <a:gd name="connsiteX2" fmla="*/ 2080877 w 2080877"/>
                <a:gd name="connsiteY2" fmla="*/ 2631513 h 2891605"/>
                <a:gd name="connsiteX3" fmla="*/ 1331150 w 2080877"/>
                <a:gd name="connsiteY3" fmla="*/ 2891605 h 2891605"/>
                <a:gd name="connsiteX4" fmla="*/ 0 w 2080877"/>
                <a:gd name="connsiteY4" fmla="*/ 0 h 2891605"/>
                <a:gd name="connsiteX5" fmla="*/ 0 w 2080877"/>
                <a:gd name="connsiteY5" fmla="*/ 0 h 2891605"/>
                <a:gd name="connsiteX6" fmla="*/ 0 w 2080877"/>
                <a:gd name="connsiteY6" fmla="*/ 0 h 2891605"/>
                <a:gd name="connsiteX0" fmla="*/ 0 w 2142078"/>
                <a:gd name="connsiteY0" fmla="*/ 0 h 2906905"/>
                <a:gd name="connsiteX1" fmla="*/ 1025137 w 2142078"/>
                <a:gd name="connsiteY1" fmla="*/ 45899 h 2906905"/>
                <a:gd name="connsiteX2" fmla="*/ 2142078 w 2142078"/>
                <a:gd name="connsiteY2" fmla="*/ 2646813 h 2906905"/>
                <a:gd name="connsiteX3" fmla="*/ 1392351 w 2142078"/>
                <a:gd name="connsiteY3" fmla="*/ 2906905 h 2906905"/>
                <a:gd name="connsiteX4" fmla="*/ 61201 w 2142078"/>
                <a:gd name="connsiteY4" fmla="*/ 15300 h 2906905"/>
                <a:gd name="connsiteX5" fmla="*/ 61201 w 2142078"/>
                <a:gd name="connsiteY5" fmla="*/ 15300 h 2906905"/>
                <a:gd name="connsiteX6" fmla="*/ 61201 w 2142078"/>
                <a:gd name="connsiteY6" fmla="*/ 15300 h 2906905"/>
                <a:gd name="connsiteX0" fmla="*/ 0 w 2142078"/>
                <a:gd name="connsiteY0" fmla="*/ 214193 h 3121098"/>
                <a:gd name="connsiteX1" fmla="*/ 887432 w 2142078"/>
                <a:gd name="connsiteY1" fmla="*/ 0 h 3121098"/>
                <a:gd name="connsiteX2" fmla="*/ 2142078 w 2142078"/>
                <a:gd name="connsiteY2" fmla="*/ 2861006 h 3121098"/>
                <a:gd name="connsiteX3" fmla="*/ 1392351 w 2142078"/>
                <a:gd name="connsiteY3" fmla="*/ 3121098 h 3121098"/>
                <a:gd name="connsiteX4" fmla="*/ 61201 w 2142078"/>
                <a:gd name="connsiteY4" fmla="*/ 229493 h 3121098"/>
                <a:gd name="connsiteX5" fmla="*/ 61201 w 2142078"/>
                <a:gd name="connsiteY5" fmla="*/ 229493 h 3121098"/>
                <a:gd name="connsiteX6" fmla="*/ 61201 w 2142078"/>
                <a:gd name="connsiteY6" fmla="*/ 229493 h 3121098"/>
                <a:gd name="connsiteX0" fmla="*/ 1046754 w 2080877"/>
                <a:gd name="connsiteY0" fmla="*/ 1335520 h 3121098"/>
                <a:gd name="connsiteX1" fmla="*/ 826231 w 2080877"/>
                <a:gd name="connsiteY1" fmla="*/ 0 h 3121098"/>
                <a:gd name="connsiteX2" fmla="*/ 2080877 w 2080877"/>
                <a:gd name="connsiteY2" fmla="*/ 2861006 h 3121098"/>
                <a:gd name="connsiteX3" fmla="*/ 1331150 w 2080877"/>
                <a:gd name="connsiteY3" fmla="*/ 3121098 h 3121098"/>
                <a:gd name="connsiteX4" fmla="*/ 0 w 2080877"/>
                <a:gd name="connsiteY4" fmla="*/ 229493 h 3121098"/>
                <a:gd name="connsiteX5" fmla="*/ 0 w 2080877"/>
                <a:gd name="connsiteY5" fmla="*/ 229493 h 3121098"/>
                <a:gd name="connsiteX6" fmla="*/ 0 w 2080877"/>
                <a:gd name="connsiteY6" fmla="*/ 229493 h 3121098"/>
                <a:gd name="connsiteX0" fmla="*/ 1046754 w 2080877"/>
                <a:gd name="connsiteY0" fmla="*/ 1335520 h 3121098"/>
                <a:gd name="connsiteX1" fmla="*/ 1029683 w 2080877"/>
                <a:gd name="connsiteY1" fmla="*/ 1204788 h 3121098"/>
                <a:gd name="connsiteX2" fmla="*/ 826231 w 2080877"/>
                <a:gd name="connsiteY2" fmla="*/ 0 h 3121098"/>
                <a:gd name="connsiteX3" fmla="*/ 2080877 w 2080877"/>
                <a:gd name="connsiteY3" fmla="*/ 2861006 h 3121098"/>
                <a:gd name="connsiteX4" fmla="*/ 1331150 w 2080877"/>
                <a:gd name="connsiteY4" fmla="*/ 3121098 h 3121098"/>
                <a:gd name="connsiteX5" fmla="*/ 0 w 2080877"/>
                <a:gd name="connsiteY5" fmla="*/ 229493 h 3121098"/>
                <a:gd name="connsiteX6" fmla="*/ 0 w 2080877"/>
                <a:gd name="connsiteY6" fmla="*/ 229493 h 3121098"/>
                <a:gd name="connsiteX7" fmla="*/ 0 w 2080877"/>
                <a:gd name="connsiteY7" fmla="*/ 229493 h 3121098"/>
                <a:gd name="connsiteX0" fmla="*/ 857591 w 2080877"/>
                <a:gd name="connsiteY0" fmla="*/ 1511150 h 3121098"/>
                <a:gd name="connsiteX1" fmla="*/ 1029683 w 2080877"/>
                <a:gd name="connsiteY1" fmla="*/ 1204788 h 3121098"/>
                <a:gd name="connsiteX2" fmla="*/ 826231 w 2080877"/>
                <a:gd name="connsiteY2" fmla="*/ 0 h 3121098"/>
                <a:gd name="connsiteX3" fmla="*/ 2080877 w 2080877"/>
                <a:gd name="connsiteY3" fmla="*/ 2861006 h 3121098"/>
                <a:gd name="connsiteX4" fmla="*/ 1331150 w 2080877"/>
                <a:gd name="connsiteY4" fmla="*/ 3121098 h 3121098"/>
                <a:gd name="connsiteX5" fmla="*/ 0 w 2080877"/>
                <a:gd name="connsiteY5" fmla="*/ 229493 h 3121098"/>
                <a:gd name="connsiteX6" fmla="*/ 0 w 2080877"/>
                <a:gd name="connsiteY6" fmla="*/ 229493 h 3121098"/>
                <a:gd name="connsiteX7" fmla="*/ 0 w 2080877"/>
                <a:gd name="connsiteY7" fmla="*/ 229493 h 3121098"/>
                <a:gd name="connsiteX0" fmla="*/ 857591 w 2673547"/>
                <a:gd name="connsiteY0" fmla="*/ 1511150 h 3121098"/>
                <a:gd name="connsiteX1" fmla="*/ 1029683 w 2673547"/>
                <a:gd name="connsiteY1" fmla="*/ 1204788 h 3121098"/>
                <a:gd name="connsiteX2" fmla="*/ 826231 w 2673547"/>
                <a:gd name="connsiteY2" fmla="*/ 0 h 3121098"/>
                <a:gd name="connsiteX3" fmla="*/ 2673547 w 2673547"/>
                <a:gd name="connsiteY3" fmla="*/ 2319143 h 3121098"/>
                <a:gd name="connsiteX4" fmla="*/ 1331150 w 2673547"/>
                <a:gd name="connsiteY4" fmla="*/ 3121098 h 3121098"/>
                <a:gd name="connsiteX5" fmla="*/ 0 w 2673547"/>
                <a:gd name="connsiteY5" fmla="*/ 229493 h 3121098"/>
                <a:gd name="connsiteX6" fmla="*/ 0 w 2673547"/>
                <a:gd name="connsiteY6" fmla="*/ 229493 h 3121098"/>
                <a:gd name="connsiteX7" fmla="*/ 0 w 2673547"/>
                <a:gd name="connsiteY7" fmla="*/ 229493 h 3121098"/>
                <a:gd name="connsiteX0" fmla="*/ 857591 w 2673547"/>
                <a:gd name="connsiteY0" fmla="*/ 1281657 h 2891605"/>
                <a:gd name="connsiteX1" fmla="*/ 1029683 w 2673547"/>
                <a:gd name="connsiteY1" fmla="*/ 975295 h 2891605"/>
                <a:gd name="connsiteX2" fmla="*/ 656898 w 2673547"/>
                <a:gd name="connsiteY2" fmla="*/ 413977 h 2891605"/>
                <a:gd name="connsiteX3" fmla="*/ 2673547 w 2673547"/>
                <a:gd name="connsiteY3" fmla="*/ 2089650 h 2891605"/>
                <a:gd name="connsiteX4" fmla="*/ 1331150 w 2673547"/>
                <a:gd name="connsiteY4" fmla="*/ 2891605 h 2891605"/>
                <a:gd name="connsiteX5" fmla="*/ 0 w 2673547"/>
                <a:gd name="connsiteY5" fmla="*/ 0 h 2891605"/>
                <a:gd name="connsiteX6" fmla="*/ 0 w 2673547"/>
                <a:gd name="connsiteY6" fmla="*/ 0 h 2891605"/>
                <a:gd name="connsiteX7" fmla="*/ 0 w 2673547"/>
                <a:gd name="connsiteY7" fmla="*/ 0 h 2891605"/>
                <a:gd name="connsiteX0" fmla="*/ 857591 w 2673547"/>
                <a:gd name="connsiteY0" fmla="*/ 1281657 h 2451338"/>
                <a:gd name="connsiteX1" fmla="*/ 1029683 w 2673547"/>
                <a:gd name="connsiteY1" fmla="*/ 975295 h 2451338"/>
                <a:gd name="connsiteX2" fmla="*/ 656898 w 2673547"/>
                <a:gd name="connsiteY2" fmla="*/ 413977 h 2451338"/>
                <a:gd name="connsiteX3" fmla="*/ 2673547 w 2673547"/>
                <a:gd name="connsiteY3" fmla="*/ 2089650 h 2451338"/>
                <a:gd name="connsiteX4" fmla="*/ 1669816 w 2673547"/>
                <a:gd name="connsiteY4" fmla="*/ 2451338 h 2451338"/>
                <a:gd name="connsiteX5" fmla="*/ 0 w 2673547"/>
                <a:gd name="connsiteY5" fmla="*/ 0 h 2451338"/>
                <a:gd name="connsiteX6" fmla="*/ 0 w 2673547"/>
                <a:gd name="connsiteY6" fmla="*/ 0 h 2451338"/>
                <a:gd name="connsiteX7" fmla="*/ 0 w 2673547"/>
                <a:gd name="connsiteY7" fmla="*/ 0 h 2451338"/>
                <a:gd name="connsiteX0" fmla="*/ 857591 w 2673547"/>
                <a:gd name="connsiteY0" fmla="*/ 1298589 h 2468270"/>
                <a:gd name="connsiteX1" fmla="*/ 1029683 w 2673547"/>
                <a:gd name="connsiteY1" fmla="*/ 992227 h 2468270"/>
                <a:gd name="connsiteX2" fmla="*/ 656898 w 2673547"/>
                <a:gd name="connsiteY2" fmla="*/ 430909 h 2468270"/>
                <a:gd name="connsiteX3" fmla="*/ 2673547 w 2673547"/>
                <a:gd name="connsiteY3" fmla="*/ 2106582 h 2468270"/>
                <a:gd name="connsiteX4" fmla="*/ 1669816 w 2673547"/>
                <a:gd name="connsiteY4" fmla="*/ 2468270 h 2468270"/>
                <a:gd name="connsiteX5" fmla="*/ 0 w 2673547"/>
                <a:gd name="connsiteY5" fmla="*/ 16932 h 2468270"/>
                <a:gd name="connsiteX6" fmla="*/ 0 w 2673547"/>
                <a:gd name="connsiteY6" fmla="*/ 16932 h 2468270"/>
                <a:gd name="connsiteX7" fmla="*/ 33867 w 2673547"/>
                <a:gd name="connsiteY7" fmla="*/ 0 h 2468270"/>
                <a:gd name="connsiteX0" fmla="*/ 1145458 w 2961414"/>
                <a:gd name="connsiteY0" fmla="*/ 1281657 h 2451338"/>
                <a:gd name="connsiteX1" fmla="*/ 1317550 w 2961414"/>
                <a:gd name="connsiteY1" fmla="*/ 975295 h 2451338"/>
                <a:gd name="connsiteX2" fmla="*/ 944765 w 2961414"/>
                <a:gd name="connsiteY2" fmla="*/ 413977 h 2451338"/>
                <a:gd name="connsiteX3" fmla="*/ 2961414 w 2961414"/>
                <a:gd name="connsiteY3" fmla="*/ 2089650 h 2451338"/>
                <a:gd name="connsiteX4" fmla="*/ 1957683 w 2961414"/>
                <a:gd name="connsiteY4" fmla="*/ 2451338 h 2451338"/>
                <a:gd name="connsiteX5" fmla="*/ 287867 w 2961414"/>
                <a:gd name="connsiteY5" fmla="*/ 0 h 2451338"/>
                <a:gd name="connsiteX6" fmla="*/ 287867 w 2961414"/>
                <a:gd name="connsiteY6" fmla="*/ 0 h 2451338"/>
                <a:gd name="connsiteX7" fmla="*/ 0 w 2961414"/>
                <a:gd name="connsiteY7" fmla="*/ 508004 h 2451338"/>
                <a:gd name="connsiteX0" fmla="*/ 1145458 w 2961414"/>
                <a:gd name="connsiteY0" fmla="*/ 1281657 h 2451338"/>
                <a:gd name="connsiteX1" fmla="*/ 1317550 w 2961414"/>
                <a:gd name="connsiteY1" fmla="*/ 975295 h 2451338"/>
                <a:gd name="connsiteX2" fmla="*/ 944765 w 2961414"/>
                <a:gd name="connsiteY2" fmla="*/ 413977 h 2451338"/>
                <a:gd name="connsiteX3" fmla="*/ 2961414 w 2961414"/>
                <a:gd name="connsiteY3" fmla="*/ 2089650 h 2451338"/>
                <a:gd name="connsiteX4" fmla="*/ 1957683 w 2961414"/>
                <a:gd name="connsiteY4" fmla="*/ 2451338 h 2451338"/>
                <a:gd name="connsiteX5" fmla="*/ 287867 w 2961414"/>
                <a:gd name="connsiteY5" fmla="*/ 0 h 2451338"/>
                <a:gd name="connsiteX6" fmla="*/ 0 w 2961414"/>
                <a:gd name="connsiteY6" fmla="*/ 508004 h 2451338"/>
                <a:gd name="connsiteX0" fmla="*/ 1145458 w 2961414"/>
                <a:gd name="connsiteY0" fmla="*/ 867680 h 2037361"/>
                <a:gd name="connsiteX1" fmla="*/ 1317550 w 2961414"/>
                <a:gd name="connsiteY1" fmla="*/ 561318 h 2037361"/>
                <a:gd name="connsiteX2" fmla="*/ 944765 w 2961414"/>
                <a:gd name="connsiteY2" fmla="*/ 0 h 2037361"/>
                <a:gd name="connsiteX3" fmla="*/ 2961414 w 2961414"/>
                <a:gd name="connsiteY3" fmla="*/ 1675673 h 2037361"/>
                <a:gd name="connsiteX4" fmla="*/ 1957683 w 2961414"/>
                <a:gd name="connsiteY4" fmla="*/ 2037361 h 2037361"/>
                <a:gd name="connsiteX5" fmla="*/ 0 w 2961414"/>
                <a:gd name="connsiteY5" fmla="*/ 94027 h 2037361"/>
                <a:gd name="connsiteX0" fmla="*/ 1145458 w 2961414"/>
                <a:gd name="connsiteY0" fmla="*/ 867680 h 2037361"/>
                <a:gd name="connsiteX1" fmla="*/ 944765 w 2961414"/>
                <a:gd name="connsiteY1" fmla="*/ 0 h 2037361"/>
                <a:gd name="connsiteX2" fmla="*/ 2961414 w 2961414"/>
                <a:gd name="connsiteY2" fmla="*/ 1675673 h 2037361"/>
                <a:gd name="connsiteX3" fmla="*/ 1957683 w 2961414"/>
                <a:gd name="connsiteY3" fmla="*/ 2037361 h 2037361"/>
                <a:gd name="connsiteX4" fmla="*/ 0 w 2961414"/>
                <a:gd name="connsiteY4" fmla="*/ 94027 h 2037361"/>
                <a:gd name="connsiteX0" fmla="*/ 944765 w 2961414"/>
                <a:gd name="connsiteY0" fmla="*/ 0 h 2037361"/>
                <a:gd name="connsiteX1" fmla="*/ 2961414 w 2961414"/>
                <a:gd name="connsiteY1" fmla="*/ 1675673 h 2037361"/>
                <a:gd name="connsiteX2" fmla="*/ 1957683 w 2961414"/>
                <a:gd name="connsiteY2" fmla="*/ 2037361 h 2037361"/>
                <a:gd name="connsiteX3" fmla="*/ 0 w 2961414"/>
                <a:gd name="connsiteY3" fmla="*/ 94027 h 2037361"/>
                <a:gd name="connsiteX0" fmla="*/ 944765 w 2775151"/>
                <a:gd name="connsiteY0" fmla="*/ 0 h 2037361"/>
                <a:gd name="connsiteX1" fmla="*/ 2775151 w 2775151"/>
                <a:gd name="connsiteY1" fmla="*/ 1574076 h 2037361"/>
                <a:gd name="connsiteX2" fmla="*/ 1957683 w 2775151"/>
                <a:gd name="connsiteY2" fmla="*/ 2037361 h 2037361"/>
                <a:gd name="connsiteX3" fmla="*/ 0 w 2775151"/>
                <a:gd name="connsiteY3" fmla="*/ 94027 h 2037361"/>
                <a:gd name="connsiteX0" fmla="*/ 944765 w 2673551"/>
                <a:gd name="connsiteY0" fmla="*/ 0 h 2037361"/>
                <a:gd name="connsiteX1" fmla="*/ 2673551 w 2673551"/>
                <a:gd name="connsiteY1" fmla="*/ 1506342 h 2037361"/>
                <a:gd name="connsiteX2" fmla="*/ 1957683 w 2673551"/>
                <a:gd name="connsiteY2" fmla="*/ 2037361 h 2037361"/>
                <a:gd name="connsiteX3" fmla="*/ 0 w 2673551"/>
                <a:gd name="connsiteY3" fmla="*/ 94027 h 2037361"/>
                <a:gd name="connsiteX0" fmla="*/ 944765 w 2673551"/>
                <a:gd name="connsiteY0" fmla="*/ 0 h 2037361"/>
                <a:gd name="connsiteX1" fmla="*/ 1125105 w 2673551"/>
                <a:gd name="connsiteY1" fmla="*/ 142582 h 2037361"/>
                <a:gd name="connsiteX2" fmla="*/ 2673551 w 2673551"/>
                <a:gd name="connsiteY2" fmla="*/ 1506342 h 2037361"/>
                <a:gd name="connsiteX3" fmla="*/ 1957683 w 2673551"/>
                <a:gd name="connsiteY3" fmla="*/ 2037361 h 2037361"/>
                <a:gd name="connsiteX4" fmla="*/ 0 w 2673551"/>
                <a:gd name="connsiteY4" fmla="*/ 94027 h 2037361"/>
                <a:gd name="connsiteX0" fmla="*/ 81165 w 2673551"/>
                <a:gd name="connsiteY0" fmla="*/ 0 h 1952695"/>
                <a:gd name="connsiteX1" fmla="*/ 1125105 w 2673551"/>
                <a:gd name="connsiteY1" fmla="*/ 57916 h 1952695"/>
                <a:gd name="connsiteX2" fmla="*/ 2673551 w 2673551"/>
                <a:gd name="connsiteY2" fmla="*/ 1421676 h 1952695"/>
                <a:gd name="connsiteX3" fmla="*/ 1957683 w 2673551"/>
                <a:gd name="connsiteY3" fmla="*/ 1952695 h 1952695"/>
                <a:gd name="connsiteX4" fmla="*/ 0 w 2673551"/>
                <a:gd name="connsiteY4" fmla="*/ 9361 h 195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551" h="1952695">
                  <a:moveTo>
                    <a:pt x="81165" y="0"/>
                  </a:moveTo>
                  <a:lnTo>
                    <a:pt x="1125105" y="57916"/>
                  </a:lnTo>
                  <a:lnTo>
                    <a:pt x="2673551" y="1421676"/>
                  </a:lnTo>
                  <a:lnTo>
                    <a:pt x="1957683" y="1952695"/>
                  </a:lnTo>
                  <a:lnTo>
                    <a:pt x="0" y="9361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0217916">
              <a:off x="5762688" y="2818632"/>
              <a:ext cx="1386548" cy="481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Citation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022917" y="4484760"/>
              <a:ext cx="387881" cy="3438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97535" y="5123349"/>
              <a:ext cx="963399" cy="481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DC-8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556001" y="1794934"/>
              <a:ext cx="4402666" cy="4301067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67467" y="4199467"/>
              <a:ext cx="2726266" cy="1320800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37467" y="2963333"/>
              <a:ext cx="2590800" cy="1557867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1759565" y="1"/>
              <a:ext cx="6410936" cy="6438266"/>
            </a:xfrm>
            <a:custGeom>
              <a:avLst/>
              <a:gdLst>
                <a:gd name="connsiteX0" fmla="*/ 7971594 w 8522414"/>
                <a:gd name="connsiteY0" fmla="*/ 3503586 h 6517587"/>
                <a:gd name="connsiteX1" fmla="*/ 1285247 w 8522414"/>
                <a:gd name="connsiteY1" fmla="*/ 6517587 h 6517587"/>
                <a:gd name="connsiteX2" fmla="*/ 0 w 8522414"/>
                <a:gd name="connsiteY2" fmla="*/ 2968103 h 6517587"/>
                <a:gd name="connsiteX3" fmla="*/ 7328970 w 8522414"/>
                <a:gd name="connsiteY3" fmla="*/ 0 h 6517587"/>
                <a:gd name="connsiteX4" fmla="*/ 8461212 w 8522414"/>
                <a:gd name="connsiteY4" fmla="*/ 596681 h 6517587"/>
                <a:gd name="connsiteX5" fmla="*/ 8522414 w 8522414"/>
                <a:gd name="connsiteY5" fmla="*/ 3258794 h 6517587"/>
                <a:gd name="connsiteX6" fmla="*/ 7971594 w 8522414"/>
                <a:gd name="connsiteY6" fmla="*/ 3503586 h 6517587"/>
                <a:gd name="connsiteX0" fmla="*/ 7619681 w 8170501"/>
                <a:gd name="connsiteY0" fmla="*/ 3503586 h 6517587"/>
                <a:gd name="connsiteX1" fmla="*/ 933334 w 8170501"/>
                <a:gd name="connsiteY1" fmla="*/ 6517587 h 6517587"/>
                <a:gd name="connsiteX2" fmla="*/ 0 w 8170501"/>
                <a:gd name="connsiteY2" fmla="*/ 3794276 h 6517587"/>
                <a:gd name="connsiteX3" fmla="*/ 6977057 w 8170501"/>
                <a:gd name="connsiteY3" fmla="*/ 0 h 6517587"/>
                <a:gd name="connsiteX4" fmla="*/ 8109299 w 8170501"/>
                <a:gd name="connsiteY4" fmla="*/ 596681 h 6517587"/>
                <a:gd name="connsiteX5" fmla="*/ 8170501 w 8170501"/>
                <a:gd name="connsiteY5" fmla="*/ 3258794 h 6517587"/>
                <a:gd name="connsiteX6" fmla="*/ 7619681 w 8170501"/>
                <a:gd name="connsiteY6" fmla="*/ 3503586 h 6517587"/>
                <a:gd name="connsiteX0" fmla="*/ 7619681 w 8170501"/>
                <a:gd name="connsiteY0" fmla="*/ 2922205 h 5936206"/>
                <a:gd name="connsiteX1" fmla="*/ 933334 w 8170501"/>
                <a:gd name="connsiteY1" fmla="*/ 5936206 h 5936206"/>
                <a:gd name="connsiteX2" fmla="*/ 0 w 8170501"/>
                <a:gd name="connsiteY2" fmla="*/ 3212895 h 5936206"/>
                <a:gd name="connsiteX3" fmla="*/ 7191265 w 8170501"/>
                <a:gd name="connsiteY3" fmla="*/ 0 h 5936206"/>
                <a:gd name="connsiteX4" fmla="*/ 8109299 w 8170501"/>
                <a:gd name="connsiteY4" fmla="*/ 15300 h 5936206"/>
                <a:gd name="connsiteX5" fmla="*/ 8170501 w 8170501"/>
                <a:gd name="connsiteY5" fmla="*/ 2677413 h 5936206"/>
                <a:gd name="connsiteX6" fmla="*/ 7619681 w 8170501"/>
                <a:gd name="connsiteY6" fmla="*/ 2922205 h 5936206"/>
                <a:gd name="connsiteX0" fmla="*/ 7619681 w 8170501"/>
                <a:gd name="connsiteY0" fmla="*/ 2922205 h 5722013"/>
                <a:gd name="connsiteX1" fmla="*/ 887433 w 8170501"/>
                <a:gd name="connsiteY1" fmla="*/ 5722013 h 5722013"/>
                <a:gd name="connsiteX2" fmla="*/ 0 w 8170501"/>
                <a:gd name="connsiteY2" fmla="*/ 3212895 h 5722013"/>
                <a:gd name="connsiteX3" fmla="*/ 7191265 w 8170501"/>
                <a:gd name="connsiteY3" fmla="*/ 0 h 5722013"/>
                <a:gd name="connsiteX4" fmla="*/ 8109299 w 8170501"/>
                <a:gd name="connsiteY4" fmla="*/ 15300 h 5722013"/>
                <a:gd name="connsiteX5" fmla="*/ 8170501 w 8170501"/>
                <a:gd name="connsiteY5" fmla="*/ 2677413 h 5722013"/>
                <a:gd name="connsiteX6" fmla="*/ 7619681 w 8170501"/>
                <a:gd name="connsiteY6" fmla="*/ 2922205 h 5722013"/>
                <a:gd name="connsiteX0" fmla="*/ 7619681 w 8109299"/>
                <a:gd name="connsiteY0" fmla="*/ 2922205 h 5722013"/>
                <a:gd name="connsiteX1" fmla="*/ 887433 w 8109299"/>
                <a:gd name="connsiteY1" fmla="*/ 5722013 h 5722013"/>
                <a:gd name="connsiteX2" fmla="*/ 0 w 8109299"/>
                <a:gd name="connsiteY2" fmla="*/ 3212895 h 5722013"/>
                <a:gd name="connsiteX3" fmla="*/ 7191265 w 8109299"/>
                <a:gd name="connsiteY3" fmla="*/ 0 h 5722013"/>
                <a:gd name="connsiteX4" fmla="*/ 8109299 w 8109299"/>
                <a:gd name="connsiteY4" fmla="*/ 15300 h 5722013"/>
                <a:gd name="connsiteX5" fmla="*/ 8109299 w 8109299"/>
                <a:gd name="connsiteY5" fmla="*/ 2539718 h 5722013"/>
                <a:gd name="connsiteX6" fmla="*/ 7619681 w 8109299"/>
                <a:gd name="connsiteY6" fmla="*/ 2922205 h 5722013"/>
                <a:gd name="connsiteX0" fmla="*/ 7573780 w 8109299"/>
                <a:gd name="connsiteY0" fmla="*/ 2799809 h 5722013"/>
                <a:gd name="connsiteX1" fmla="*/ 887433 w 8109299"/>
                <a:gd name="connsiteY1" fmla="*/ 5722013 h 5722013"/>
                <a:gd name="connsiteX2" fmla="*/ 0 w 8109299"/>
                <a:gd name="connsiteY2" fmla="*/ 3212895 h 5722013"/>
                <a:gd name="connsiteX3" fmla="*/ 7191265 w 8109299"/>
                <a:gd name="connsiteY3" fmla="*/ 0 h 5722013"/>
                <a:gd name="connsiteX4" fmla="*/ 8109299 w 8109299"/>
                <a:gd name="connsiteY4" fmla="*/ 15300 h 5722013"/>
                <a:gd name="connsiteX5" fmla="*/ 8109299 w 8109299"/>
                <a:gd name="connsiteY5" fmla="*/ 2539718 h 5722013"/>
                <a:gd name="connsiteX6" fmla="*/ 7573780 w 8109299"/>
                <a:gd name="connsiteY6" fmla="*/ 2799809 h 5722013"/>
                <a:gd name="connsiteX0" fmla="*/ 5921319 w 8109299"/>
                <a:gd name="connsiteY0" fmla="*/ 0 h 6150399"/>
                <a:gd name="connsiteX1" fmla="*/ 887433 w 8109299"/>
                <a:gd name="connsiteY1" fmla="*/ 6150399 h 6150399"/>
                <a:gd name="connsiteX2" fmla="*/ 0 w 8109299"/>
                <a:gd name="connsiteY2" fmla="*/ 3641281 h 6150399"/>
                <a:gd name="connsiteX3" fmla="*/ 7191265 w 8109299"/>
                <a:gd name="connsiteY3" fmla="*/ 428386 h 6150399"/>
                <a:gd name="connsiteX4" fmla="*/ 8109299 w 8109299"/>
                <a:gd name="connsiteY4" fmla="*/ 443686 h 6150399"/>
                <a:gd name="connsiteX5" fmla="*/ 8109299 w 8109299"/>
                <a:gd name="connsiteY5" fmla="*/ 2968104 h 6150399"/>
                <a:gd name="connsiteX6" fmla="*/ 5921319 w 8109299"/>
                <a:gd name="connsiteY6" fmla="*/ 0 h 6150399"/>
                <a:gd name="connsiteX0" fmla="*/ 5921319 w 8109299"/>
                <a:gd name="connsiteY0" fmla="*/ 0 h 6150399"/>
                <a:gd name="connsiteX1" fmla="*/ 887433 w 8109299"/>
                <a:gd name="connsiteY1" fmla="*/ 6150399 h 6150399"/>
                <a:gd name="connsiteX2" fmla="*/ 0 w 8109299"/>
                <a:gd name="connsiteY2" fmla="*/ 3641281 h 6150399"/>
                <a:gd name="connsiteX3" fmla="*/ 6410936 w 8109299"/>
                <a:gd name="connsiteY3" fmla="*/ 3870773 h 6150399"/>
                <a:gd name="connsiteX4" fmla="*/ 8109299 w 8109299"/>
                <a:gd name="connsiteY4" fmla="*/ 443686 h 6150399"/>
                <a:gd name="connsiteX5" fmla="*/ 8109299 w 8109299"/>
                <a:gd name="connsiteY5" fmla="*/ 2968104 h 6150399"/>
                <a:gd name="connsiteX6" fmla="*/ 5921319 w 8109299"/>
                <a:gd name="connsiteY6" fmla="*/ 0 h 6150399"/>
                <a:gd name="connsiteX0" fmla="*/ 5921319 w 8109299"/>
                <a:gd name="connsiteY0" fmla="*/ 0 h 6150399"/>
                <a:gd name="connsiteX1" fmla="*/ 887433 w 8109299"/>
                <a:gd name="connsiteY1" fmla="*/ 6150399 h 6150399"/>
                <a:gd name="connsiteX2" fmla="*/ 0 w 8109299"/>
                <a:gd name="connsiteY2" fmla="*/ 3641281 h 6150399"/>
                <a:gd name="connsiteX3" fmla="*/ 6410936 w 8109299"/>
                <a:gd name="connsiteY3" fmla="*/ 3870773 h 6150399"/>
                <a:gd name="connsiteX4" fmla="*/ 8109299 w 8109299"/>
                <a:gd name="connsiteY4" fmla="*/ 443686 h 6150399"/>
                <a:gd name="connsiteX5" fmla="*/ 5921319 w 8109299"/>
                <a:gd name="connsiteY5" fmla="*/ 0 h 6150399"/>
                <a:gd name="connsiteX0" fmla="*/ 5921319 w 6410936"/>
                <a:gd name="connsiteY0" fmla="*/ 0 h 6150399"/>
                <a:gd name="connsiteX1" fmla="*/ 887433 w 6410936"/>
                <a:gd name="connsiteY1" fmla="*/ 6150399 h 6150399"/>
                <a:gd name="connsiteX2" fmla="*/ 0 w 6410936"/>
                <a:gd name="connsiteY2" fmla="*/ 3641281 h 6150399"/>
                <a:gd name="connsiteX3" fmla="*/ 6410936 w 6410936"/>
                <a:gd name="connsiteY3" fmla="*/ 3870773 h 6150399"/>
                <a:gd name="connsiteX4" fmla="*/ 5921319 w 6410936"/>
                <a:gd name="connsiteY4" fmla="*/ 0 h 6150399"/>
                <a:gd name="connsiteX0" fmla="*/ 5921319 w 6410936"/>
                <a:gd name="connsiteY0" fmla="*/ 0 h 6150399"/>
                <a:gd name="connsiteX1" fmla="*/ 4692035 w 6410936"/>
                <a:gd name="connsiteY1" fmla="*/ 1490133 h 6150399"/>
                <a:gd name="connsiteX2" fmla="*/ 887433 w 6410936"/>
                <a:gd name="connsiteY2" fmla="*/ 6150399 h 6150399"/>
                <a:gd name="connsiteX3" fmla="*/ 0 w 6410936"/>
                <a:gd name="connsiteY3" fmla="*/ 3641281 h 6150399"/>
                <a:gd name="connsiteX4" fmla="*/ 6410936 w 6410936"/>
                <a:gd name="connsiteY4" fmla="*/ 3870773 h 6150399"/>
                <a:gd name="connsiteX5" fmla="*/ 5921319 w 6410936"/>
                <a:gd name="connsiteY5" fmla="*/ 0 h 6150399"/>
                <a:gd name="connsiteX0" fmla="*/ 5921319 w 6410936"/>
                <a:gd name="connsiteY0" fmla="*/ 0 h 6150399"/>
                <a:gd name="connsiteX1" fmla="*/ 5318568 w 6410936"/>
                <a:gd name="connsiteY1" fmla="*/ 1964266 h 6150399"/>
                <a:gd name="connsiteX2" fmla="*/ 887433 w 6410936"/>
                <a:gd name="connsiteY2" fmla="*/ 6150399 h 6150399"/>
                <a:gd name="connsiteX3" fmla="*/ 0 w 6410936"/>
                <a:gd name="connsiteY3" fmla="*/ 3641281 h 6150399"/>
                <a:gd name="connsiteX4" fmla="*/ 6410936 w 6410936"/>
                <a:gd name="connsiteY4" fmla="*/ 3870773 h 6150399"/>
                <a:gd name="connsiteX5" fmla="*/ 5921319 w 6410936"/>
                <a:gd name="connsiteY5" fmla="*/ 0 h 6150399"/>
                <a:gd name="connsiteX0" fmla="*/ 5921319 w 6410936"/>
                <a:gd name="connsiteY0" fmla="*/ 0 h 6150399"/>
                <a:gd name="connsiteX1" fmla="*/ 5589502 w 6410936"/>
                <a:gd name="connsiteY1" fmla="*/ 2319866 h 6150399"/>
                <a:gd name="connsiteX2" fmla="*/ 887433 w 6410936"/>
                <a:gd name="connsiteY2" fmla="*/ 6150399 h 6150399"/>
                <a:gd name="connsiteX3" fmla="*/ 0 w 6410936"/>
                <a:gd name="connsiteY3" fmla="*/ 3641281 h 6150399"/>
                <a:gd name="connsiteX4" fmla="*/ 6410936 w 6410936"/>
                <a:gd name="connsiteY4" fmla="*/ 3870773 h 6150399"/>
                <a:gd name="connsiteX5" fmla="*/ 5921319 w 6410936"/>
                <a:gd name="connsiteY5" fmla="*/ 0 h 6150399"/>
                <a:gd name="connsiteX0" fmla="*/ 5921319 w 6410936"/>
                <a:gd name="connsiteY0" fmla="*/ 0 h 6438266"/>
                <a:gd name="connsiteX1" fmla="*/ 5589502 w 6410936"/>
                <a:gd name="connsiteY1" fmla="*/ 2319866 h 6438266"/>
                <a:gd name="connsiteX2" fmla="*/ 1310766 w 6410936"/>
                <a:gd name="connsiteY2" fmla="*/ 6438266 h 6438266"/>
                <a:gd name="connsiteX3" fmla="*/ 0 w 6410936"/>
                <a:gd name="connsiteY3" fmla="*/ 3641281 h 6438266"/>
                <a:gd name="connsiteX4" fmla="*/ 6410936 w 6410936"/>
                <a:gd name="connsiteY4" fmla="*/ 3870773 h 6438266"/>
                <a:gd name="connsiteX5" fmla="*/ 5921319 w 6410936"/>
                <a:gd name="connsiteY5" fmla="*/ 0 h 643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0936" h="6438266">
                  <a:moveTo>
                    <a:pt x="5921319" y="0"/>
                  </a:moveTo>
                  <a:lnTo>
                    <a:pt x="5589502" y="2319866"/>
                  </a:lnTo>
                  <a:lnTo>
                    <a:pt x="1310766" y="6438266"/>
                  </a:lnTo>
                  <a:lnTo>
                    <a:pt x="0" y="3641281"/>
                  </a:lnTo>
                  <a:lnTo>
                    <a:pt x="6410936" y="3870773"/>
                  </a:lnTo>
                  <a:lnTo>
                    <a:pt x="5921319" y="0"/>
                  </a:lnTo>
                  <a:close/>
                </a:path>
              </a:pathLst>
            </a:custGeom>
            <a:noFill/>
            <a:ln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302000" y="2963333"/>
              <a:ext cx="1591733" cy="2472267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11509" y="1532437"/>
              <a:ext cx="650624" cy="307343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16667" y="4182534"/>
              <a:ext cx="558800" cy="1794933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39118" y="1546856"/>
              <a:ext cx="2604215" cy="1704344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479562" y="186266"/>
              <a:ext cx="394438" cy="164253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36389" y="3589492"/>
              <a:ext cx="922514" cy="481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ER-2</a:t>
              </a:r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202514" y="3308350"/>
              <a:ext cx="1484752" cy="441592"/>
              <a:chOff x="6202514" y="3308350"/>
              <a:chExt cx="1484752" cy="44159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202514" y="3370889"/>
                <a:ext cx="204636" cy="20416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457951" y="3308350"/>
                <a:ext cx="1229315" cy="44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NPOL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79156" y="82550"/>
              <a:ext cx="1408111" cy="441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X-band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358214" y="145089"/>
              <a:ext cx="204636" cy="204161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1" idx="5"/>
            </p:cNvCxnSpPr>
            <p:nvPr/>
          </p:nvCxnSpPr>
          <p:spPr>
            <a:xfrm>
              <a:off x="7532882" y="319351"/>
              <a:ext cx="510451" cy="3016516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143000" y="622300"/>
              <a:ext cx="2806700" cy="193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All aircraft with stacked pattern over Quinault River ground instrumentation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416" y="7845364"/>
            <a:ext cx="3582925" cy="276944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1200" b="1" dirty="0" smtClean="0"/>
              <a:t>Figure 19: </a:t>
            </a:r>
            <a:r>
              <a:rPr lang="en-US" sz="1200" dirty="0" smtClean="0"/>
              <a:t>Generic coordinated aircraft flight modules.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881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706" y="1671408"/>
            <a:ext cx="5632823" cy="327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dirty="0"/>
              <a:t>OLYMPEX Lead Scientist (OLS</a:t>
            </a:r>
            <a:r>
              <a:rPr lang="en-US" dirty="0" smtClean="0"/>
              <a:t>) – Bob, Walt, Lynn, Steve, …</a:t>
            </a:r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dirty="0" smtClean="0"/>
              <a:t>RADEX Lead Scientist (RLS) – Jay, Roger,  …</a:t>
            </a:r>
            <a:endParaRPr lang="en-US" dirty="0"/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dirty="0" smtClean="0"/>
              <a:t>Aircraft Project Manager (each aircraft) (APM) – Chris (DC-8), Mike (Citation), Fran (ER-2)</a:t>
            </a:r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dirty="0" smtClean="0"/>
              <a:t>Aircraft Mission Scientist (AMS) DC-8 and ER-2</a:t>
            </a:r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dirty="0" smtClean="0"/>
              <a:t>Flight Coordination Director (FCD) </a:t>
            </a:r>
            <a:r>
              <a:rPr lang="en-US" dirty="0" smtClean="0"/>
              <a:t>– Jan</a:t>
            </a:r>
            <a:r>
              <a:rPr lang="en-US" smtClean="0"/>
              <a:t>, backup</a:t>
            </a:r>
            <a:endParaRPr lang="en-US" dirty="0" smtClean="0"/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dirty="0" smtClean="0"/>
              <a:t>Platform PIs</a:t>
            </a:r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75765"/>
            <a:ext cx="6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Roles in Operation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068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090532"/>
            <a:ext cx="6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Operations Center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941245" y="1769622"/>
            <a:ext cx="497551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Location for daily meetings and small conferencing:</a:t>
            </a:r>
          </a:p>
          <a:p>
            <a:pPr marL="742683" lvl="1" indent="-285750">
              <a:spcAft>
                <a:spcPts val="1200"/>
              </a:spcAft>
              <a:buFont typeface="Courier New"/>
              <a:buChar char="o"/>
            </a:pPr>
            <a:r>
              <a:rPr lang="en-US" dirty="0" smtClean="0"/>
              <a:t>2 rooms, 6</a:t>
            </a:r>
            <a:r>
              <a:rPr lang="en-US" baseline="30000" dirty="0" smtClean="0"/>
              <a:t>th</a:t>
            </a:r>
            <a:r>
              <a:rPr lang="en-US" dirty="0" smtClean="0"/>
              <a:t> floor, ATG Bldg.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Location for communications (Jan)</a:t>
            </a:r>
          </a:p>
          <a:p>
            <a:pPr marL="742683" lvl="1" indent="-285750">
              <a:spcAft>
                <a:spcPts val="1200"/>
              </a:spcAft>
              <a:buFont typeface="Courier New"/>
              <a:buChar char="o"/>
            </a:pPr>
            <a:r>
              <a:rPr lang="en-US" dirty="0" smtClean="0"/>
              <a:t>Basement ATG Bldg. </a:t>
            </a:r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576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5765"/>
            <a:ext cx="6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Daily Meeting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941245" y="1769622"/>
            <a:ext cx="4975511" cy="38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Weather briefing</a:t>
            </a:r>
          </a:p>
          <a:p>
            <a:pPr marL="742683" lvl="1" indent="-285750">
              <a:spcAft>
                <a:spcPts val="1200"/>
              </a:spcAft>
              <a:buFont typeface="Courier New"/>
              <a:buChar char="o"/>
            </a:pPr>
            <a:r>
              <a:rPr lang="en-US" dirty="0"/>
              <a:t>Lynn’s UW crew</a:t>
            </a:r>
          </a:p>
          <a:p>
            <a:pPr marL="285750" lvl="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Project </a:t>
            </a:r>
            <a:r>
              <a:rPr lang="en-US" dirty="0"/>
              <a:t>status review</a:t>
            </a:r>
          </a:p>
          <a:p>
            <a:pPr marL="285750" lvl="0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Status of all platforms and instruments</a:t>
            </a:r>
          </a:p>
          <a:p>
            <a:pPr marL="285750" lvl="0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Plans for the next 2 </a:t>
            </a:r>
            <a:r>
              <a:rPr lang="en-US" dirty="0" smtClean="0"/>
              <a:t>days</a:t>
            </a:r>
          </a:p>
          <a:p>
            <a:pPr marL="742683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surface observations</a:t>
            </a:r>
            <a:endParaRPr lang="en-US" dirty="0"/>
          </a:p>
          <a:p>
            <a:pPr marL="742683" lvl="1" indent="-285750">
              <a:spcAft>
                <a:spcPts val="1200"/>
              </a:spcAft>
              <a:buFont typeface="Courier New"/>
              <a:buChar char="o"/>
            </a:pPr>
            <a:r>
              <a:rPr lang="en-US" dirty="0" smtClean="0"/>
              <a:t>radars</a:t>
            </a:r>
          </a:p>
          <a:p>
            <a:pPr marL="742683" lvl="1" indent="-285750">
              <a:spcAft>
                <a:spcPts val="1200"/>
              </a:spcAft>
              <a:buFont typeface="Courier New"/>
              <a:buChar char="o"/>
            </a:pPr>
            <a:r>
              <a:rPr lang="en-US" dirty="0" smtClean="0"/>
              <a:t>soundings</a:t>
            </a:r>
            <a:endParaRPr lang="en-US" dirty="0"/>
          </a:p>
          <a:p>
            <a:pPr marL="742683" lvl="1" indent="-285750">
              <a:spcAft>
                <a:spcPts val="1200"/>
              </a:spcAft>
              <a:buFont typeface="Courier New"/>
              <a:buChar char="o"/>
            </a:pPr>
            <a:r>
              <a:rPr lang="en-US" dirty="0" smtClean="0"/>
              <a:t>aircraft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3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6374</TotalTime>
  <Words>463</Words>
  <Application>Microsoft Macintosh PowerPoint</Application>
  <PresentationFormat>On-screen Show (4:3)</PresentationFormat>
  <Paragraphs>88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Department of Atmos. Sci.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Houze</dc:creator>
  <cp:lastModifiedBy>Stacy Brodzik</cp:lastModifiedBy>
  <cp:revision>90</cp:revision>
  <dcterms:created xsi:type="dcterms:W3CDTF">2014-12-30T18:37:24Z</dcterms:created>
  <dcterms:modified xsi:type="dcterms:W3CDTF">2015-01-23T19:15:10Z</dcterms:modified>
</cp:coreProperties>
</file>